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3" r:id="rId2"/>
    <p:sldMasterId id="2147483715" r:id="rId3"/>
    <p:sldMasterId id="2147483727" r:id="rId4"/>
  </p:sldMasterIdLst>
  <p:notesMasterIdLst>
    <p:notesMasterId r:id="rId25"/>
  </p:notesMasterIdLst>
  <p:handoutMasterIdLst>
    <p:handoutMasterId r:id="rId26"/>
  </p:handoutMasterIdLst>
  <p:sldIdLst>
    <p:sldId id="316" r:id="rId5"/>
    <p:sldId id="271" r:id="rId6"/>
    <p:sldId id="303" r:id="rId7"/>
    <p:sldId id="304" r:id="rId8"/>
    <p:sldId id="305" r:id="rId9"/>
    <p:sldId id="306" r:id="rId10"/>
    <p:sldId id="307" r:id="rId11"/>
    <p:sldId id="309" r:id="rId12"/>
    <p:sldId id="310" r:id="rId13"/>
    <p:sldId id="312" r:id="rId14"/>
    <p:sldId id="295" r:id="rId15"/>
    <p:sldId id="297" r:id="rId16"/>
    <p:sldId id="298" r:id="rId17"/>
    <p:sldId id="292" r:id="rId18"/>
    <p:sldId id="299" r:id="rId19"/>
    <p:sldId id="300" r:id="rId20"/>
    <p:sldId id="301" r:id="rId21"/>
    <p:sldId id="302" r:id="rId22"/>
    <p:sldId id="314" r:id="rId23"/>
    <p:sldId id="315" r:id="rId24"/>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E4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567" autoAdjust="0"/>
  </p:normalViewPr>
  <p:slideViewPr>
    <p:cSldViewPr>
      <p:cViewPr varScale="1">
        <p:scale>
          <a:sx n="85" d="100"/>
          <a:sy n="85" d="100"/>
        </p:scale>
        <p:origin x="-103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479" cy="49679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182" y="0"/>
            <a:ext cx="2949479" cy="496798"/>
          </a:xfrm>
          <a:prstGeom prst="rect">
            <a:avLst/>
          </a:prstGeom>
        </p:spPr>
        <p:txBody>
          <a:bodyPr vert="horz" lIns="91440" tIns="45720" rIns="91440" bIns="45720" rtlCol="0"/>
          <a:lstStyle>
            <a:lvl1pPr algn="r">
              <a:defRPr sz="1200"/>
            </a:lvl1pPr>
          </a:lstStyle>
          <a:p>
            <a:fld id="{F868A2AE-362A-4774-B41B-72A4843D2284}" type="datetimeFigureOut">
              <a:rPr lang="en-US" smtClean="0"/>
              <a:pPr/>
              <a:t>10/25/2013</a:t>
            </a:fld>
            <a:endParaRPr lang="en-US"/>
          </a:p>
        </p:txBody>
      </p:sp>
      <p:sp>
        <p:nvSpPr>
          <p:cNvPr id="4" name="Footer Placeholder 3"/>
          <p:cNvSpPr>
            <a:spLocks noGrp="1"/>
          </p:cNvSpPr>
          <p:nvPr>
            <p:ph type="ftr" sz="quarter" idx="2"/>
          </p:nvPr>
        </p:nvSpPr>
        <p:spPr>
          <a:xfrm>
            <a:off x="0" y="9440845"/>
            <a:ext cx="2949479" cy="49679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182" y="9440845"/>
            <a:ext cx="2949479" cy="496798"/>
          </a:xfrm>
          <a:prstGeom prst="rect">
            <a:avLst/>
          </a:prstGeom>
        </p:spPr>
        <p:txBody>
          <a:bodyPr vert="horz" lIns="91440" tIns="45720" rIns="91440" bIns="45720" rtlCol="0" anchor="b"/>
          <a:lstStyle>
            <a:lvl1pPr algn="r">
              <a:defRPr sz="1200"/>
            </a:lvl1pPr>
          </a:lstStyle>
          <a:p>
            <a:fld id="{C985E983-86B3-45C0-AC3B-B7A10A9C4B7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855838" y="0"/>
            <a:ext cx="2949787" cy="496967"/>
          </a:xfrm>
          <a:prstGeom prst="rect">
            <a:avLst/>
          </a:prstGeom>
        </p:spPr>
        <p:txBody>
          <a:bodyPr vert="horz" lIns="93287" tIns="46644" rIns="93287" bIns="46644" rtlCol="0"/>
          <a:lstStyle>
            <a:lvl1pPr algn="r">
              <a:defRPr sz="1200"/>
            </a:lvl1pPr>
          </a:lstStyle>
          <a:p>
            <a:fld id="{9C15AE4B-8F79-4878-8097-BBB01C3CB805}" type="datetimeFigureOut">
              <a:rPr lang="en-US" smtClean="0"/>
              <a:pPr/>
              <a:t>10/25/2013</a:t>
            </a:fld>
            <a:endParaRPr lang="en-US"/>
          </a:p>
        </p:txBody>
      </p:sp>
      <p:sp>
        <p:nvSpPr>
          <p:cNvPr id="4" name="Slide Image Placeholder 3"/>
          <p:cNvSpPr>
            <a:spLocks noGrp="1" noRot="1" noChangeAspect="1"/>
          </p:cNvSpPr>
          <p:nvPr>
            <p:ph type="sldImg" idx="2"/>
          </p:nvPr>
        </p:nvSpPr>
        <p:spPr>
          <a:xfrm>
            <a:off x="919163" y="746125"/>
            <a:ext cx="4968875" cy="3727450"/>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6"/>
            <a:ext cx="2949787" cy="496967"/>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3287" tIns="46644" rIns="93287" bIns="46644" rtlCol="0" anchor="b"/>
          <a:lstStyle>
            <a:lvl1pPr algn="r">
              <a:defRPr sz="1200"/>
            </a:lvl1pPr>
          </a:lstStyle>
          <a:p>
            <a:fld id="{21D581A5-49CE-4DBC-A7DF-AEC45112052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smtClean="0">
                <a:latin typeface="Arial" pitchFamily="34" charset="0"/>
                <a:cs typeface="Arial" pitchFamily="34" charset="0"/>
              </a:rPr>
              <a:t>Agree to agree- as many as 70% of everyone who walks through HP’s door are purchasing supplements each </a:t>
            </a:r>
            <a:br>
              <a:rPr lang="en-US" altLang="zh-TW" smtClean="0">
                <a:latin typeface="Arial" pitchFamily="34" charset="0"/>
                <a:cs typeface="Arial" pitchFamily="34" charset="0"/>
              </a:rPr>
            </a:br>
            <a:r>
              <a:rPr lang="en-US" altLang="zh-TW" smtClean="0">
                <a:latin typeface="Arial" pitchFamily="34" charset="0"/>
                <a:cs typeface="Arial" pitchFamily="34" charset="0"/>
              </a:rPr>
              <a:t>and every day, whether it's Calcium, or a One-a-day Multiple vitamin or Omega III or handfuls of who-knows-what! </a:t>
            </a:r>
          </a:p>
          <a:p>
            <a:pPr>
              <a:spcBef>
                <a:spcPct val="0"/>
              </a:spcBef>
            </a:pPr>
            <a:endParaRPr lang="en-US" altLang="zh-TW" smtClean="0">
              <a:latin typeface="Arial" pitchFamily="34" charset="0"/>
              <a:cs typeface="Arial" pitchFamily="34" charset="0"/>
            </a:endParaRP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97A519-63B1-460D-8C55-1C8455D4C6A0}" type="slidenum">
              <a:rPr lang="en-US" altLang="zh-TW">
                <a:solidFill>
                  <a:srgbClr val="000000"/>
                </a:solidFill>
                <a:latin typeface="Arial" pitchFamily="34" charset="0"/>
                <a:cs typeface="Arial" pitchFamily="34" charset="0"/>
              </a:rPr>
              <a:pPr fontAlgn="base">
                <a:spcBef>
                  <a:spcPct val="0"/>
                </a:spcBef>
                <a:spcAft>
                  <a:spcPct val="0"/>
                </a:spcAft>
              </a:pPr>
              <a:t>3</a:t>
            </a:fld>
            <a:endParaRPr lang="en-US" altLang="zh-TW">
              <a:solidFill>
                <a:srgbClr val="000000"/>
              </a:solidFill>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smtClean="0">
                <a:latin typeface="Arial" pitchFamily="34" charset="0"/>
                <a:cs typeface="Arial" pitchFamily="34" charset="0"/>
              </a:rPr>
              <a:t>“Even though there are more credible scientific studies coming out year in and year out that support nutritional supplementation and it's benefits, I think we can also agree that the industry as a whole is riddled with a lot of "Junk science." </a:t>
            </a:r>
          </a:p>
          <a:p>
            <a:pPr>
              <a:spcBef>
                <a:spcPct val="0"/>
              </a:spcBef>
            </a:pPr>
            <a:endParaRPr lang="en-US" altLang="zh-TW" smtClean="0">
              <a:latin typeface="Arial" pitchFamily="34" charset="0"/>
              <a:cs typeface="Arial" pitchFamily="34" charset="0"/>
            </a:endParaRP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DCD814-B4B5-4E2D-860F-A20C2DD58AEB}" type="slidenum">
              <a:rPr lang="en-US" altLang="zh-TW">
                <a:solidFill>
                  <a:srgbClr val="000000"/>
                </a:solidFill>
                <a:latin typeface="Arial" pitchFamily="34" charset="0"/>
                <a:cs typeface="Arial" pitchFamily="34" charset="0"/>
              </a:rPr>
              <a:pPr fontAlgn="base">
                <a:spcBef>
                  <a:spcPct val="0"/>
                </a:spcBef>
                <a:spcAft>
                  <a:spcPct val="0"/>
                </a:spcAft>
              </a:pPr>
              <a:t>4</a:t>
            </a:fld>
            <a:endParaRPr lang="en-US" altLang="zh-TW">
              <a:solidFill>
                <a:srgbClr val="000000"/>
              </a:solidFill>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smtClean="0">
                <a:latin typeface="Arial" pitchFamily="34" charset="0"/>
                <a:cs typeface="Arial" pitchFamily="34" charset="0"/>
              </a:rPr>
              <a:t>Couple that with the fact that most commercial tablet and capsule vitamins have poor absorption rates. (bedpan bullets)</a:t>
            </a:r>
          </a:p>
          <a:p>
            <a:pPr>
              <a:spcBef>
                <a:spcPct val="0"/>
              </a:spcBef>
              <a:buFont typeface="Wingdings" pitchFamily="2" charset="2"/>
              <a:buNone/>
            </a:pPr>
            <a:endParaRPr lang="en-US" altLang="zh-TW" smtClean="0">
              <a:latin typeface="Arial" pitchFamily="34" charset="0"/>
              <a:cs typeface="Arial" pitchFamily="34" charset="0"/>
            </a:endParaRPr>
          </a:p>
          <a:p>
            <a:pPr>
              <a:spcBef>
                <a:spcPct val="0"/>
              </a:spcBef>
            </a:pPr>
            <a:r>
              <a:rPr lang="en-US" altLang="zh-TW" smtClean="0">
                <a:latin typeface="Arial" pitchFamily="34" charset="0"/>
                <a:cs typeface="Arial" pitchFamily="34" charset="0"/>
              </a:rPr>
              <a:t>Even the vitamin pills that do breakdown, are exposed to 45 minutes to 4 hours of bombardment by stomach acids and enzymes before they ever reach the absorption site in the intestines. In the process most of the nutrient content is destroyed. </a:t>
            </a:r>
          </a:p>
          <a:p>
            <a:pPr>
              <a:spcBef>
                <a:spcPct val="0"/>
              </a:spcBef>
            </a:pPr>
            <a:endParaRPr lang="en-US" altLang="zh-TW" smtClean="0">
              <a:latin typeface="Arial" pitchFamily="34" charset="0"/>
              <a:cs typeface="Arial" pitchFamily="34" charset="0"/>
            </a:endParaRP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9FA4E5-726B-4EA8-808C-101FC315B095}" type="slidenum">
              <a:rPr lang="en-US" altLang="zh-TW">
                <a:solidFill>
                  <a:srgbClr val="000000"/>
                </a:solidFill>
                <a:latin typeface="Arial" pitchFamily="34" charset="0"/>
                <a:cs typeface="Arial" pitchFamily="34" charset="0"/>
              </a:rPr>
              <a:pPr fontAlgn="base">
                <a:spcBef>
                  <a:spcPct val="0"/>
                </a:spcBef>
                <a:spcAft>
                  <a:spcPct val="0"/>
                </a:spcAft>
              </a:pPr>
              <a:t>5</a:t>
            </a:fld>
            <a:endParaRPr lang="en-US" altLang="zh-TW">
              <a:solidFill>
                <a:srgbClr val="000000"/>
              </a:solidFill>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smtClean="0"/>
              <a:t>For those that may need further convincing, we see here an x-ray of pills taken that did not dissolve. They did not get absorbed into the bloodstream and get to release their actives.</a:t>
            </a:r>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1F37BC-7E38-4DC4-8BEB-FA6C73CFFC99}" type="slidenum">
              <a:rPr lang="en-US" altLang="zh-TW"/>
              <a:pPr fontAlgn="base">
                <a:spcBef>
                  <a:spcPct val="0"/>
                </a:spcBef>
                <a:spcAft>
                  <a:spcPct val="0"/>
                </a:spcAft>
              </a:pPr>
              <a:t>6</a:t>
            </a:fld>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TW" smtClean="0">
              <a:latin typeface="Arial" pitchFamily="34" charset="0"/>
              <a:cs typeface="Arial" pitchFamily="34" charset="0"/>
            </a:endParaRP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9E79D3-BE1F-49D4-9A56-74A3441B50F5}" type="slidenum">
              <a:rPr lang="en-US" altLang="zh-TW">
                <a:solidFill>
                  <a:srgbClr val="000000"/>
                </a:solidFill>
                <a:latin typeface="Arial" pitchFamily="34" charset="0"/>
                <a:cs typeface="Arial" pitchFamily="34" charset="0"/>
              </a:rPr>
              <a:pPr fontAlgn="base">
                <a:spcBef>
                  <a:spcPct val="0"/>
                </a:spcBef>
                <a:spcAft>
                  <a:spcPct val="0"/>
                </a:spcAft>
              </a:pPr>
              <a:t>8</a:t>
            </a:fld>
            <a:endParaRPr lang="en-US" altLang="zh-TW">
              <a:solidFill>
                <a:srgbClr val="000000"/>
              </a:solidFill>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TW" smtClean="0">
              <a:latin typeface="Arial" pitchFamily="34" charset="0"/>
              <a:cs typeface="Arial" pitchFamily="34" charset="0"/>
            </a:endParaRP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F48C3C-F590-4D51-8847-D03708F22FC1}" type="slidenum">
              <a:rPr lang="en-US" altLang="zh-TW">
                <a:solidFill>
                  <a:srgbClr val="000000"/>
                </a:solidFill>
                <a:latin typeface="Arial" pitchFamily="34" charset="0"/>
                <a:cs typeface="Arial" pitchFamily="34" charset="0"/>
              </a:rPr>
              <a:pPr fontAlgn="base">
                <a:spcBef>
                  <a:spcPct val="0"/>
                </a:spcBef>
                <a:spcAft>
                  <a:spcPct val="0"/>
                </a:spcAft>
              </a:pPr>
              <a:t>9</a:t>
            </a:fld>
            <a:endParaRPr lang="en-US" altLang="zh-TW">
              <a:solidFill>
                <a:srgbClr val="000000"/>
              </a:solidFill>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E8CE09-C0B1-4CB6-8F62-20C1015076D9}" type="slidenum">
              <a:rPr lang="en-US" altLang="zh-TW"/>
              <a:pPr fontAlgn="base">
                <a:spcBef>
                  <a:spcPct val="0"/>
                </a:spcBef>
                <a:spcAft>
                  <a:spcPct val="0"/>
                </a:spcAft>
              </a:pPr>
              <a:t>10</a:t>
            </a:fld>
            <a:endParaRPr lang="en-US" altLang="zh-TW"/>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smtClean="0"/>
              <a:t>Isotonix products are carefully formulated using the right ratio of sugars in the right amounts.  Because Isotonix empty from the stomach in a controlled fashion, the absorption sites and carriers are not saturated.  This promotes maximum absorption.</a:t>
            </a:r>
          </a:p>
          <a:p>
            <a:pPr>
              <a:spcBef>
                <a:spcPct val="0"/>
              </a:spcBef>
            </a:pPr>
            <a:endParaRPr lang="en-US" altLang="zh-TW" smtClean="0"/>
          </a:p>
          <a:p>
            <a:pPr>
              <a:spcBef>
                <a:spcPct val="0"/>
              </a:spcBef>
            </a:pPr>
            <a:endParaRPr lang="en-US" altLang="zh-TW"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txBox="1">
            <a:spLocks noGrp="1" noChangeArrowheads="1"/>
          </p:cNvSpPr>
          <p:nvPr/>
        </p:nvSpPr>
        <p:spPr bwMode="auto">
          <a:xfrm>
            <a:off x="3857413" y="9442371"/>
            <a:ext cx="2949787" cy="496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287" tIns="46644" rIns="93287" bIns="46644"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pPr>
            <a:fld id="{8CDF57CE-E4B0-9247-A405-4130F52A2A50}" type="slidenum">
              <a:rPr lang="en-US" sz="1200" smtClean="0">
                <a:solidFill>
                  <a:srgbClr val="000000"/>
                </a:solidFill>
              </a:rPr>
              <a:pPr algn="r" eaLnBrk="0" fontAlgn="base" hangingPunct="0">
                <a:spcBef>
                  <a:spcPct val="0"/>
                </a:spcBef>
                <a:spcAft>
                  <a:spcPct val="0"/>
                </a:spcAft>
              </a:pPr>
              <a:t>20</a:t>
            </a:fld>
            <a:endParaRPr lang="en-US" sz="1200" dirty="0" smtClean="0">
              <a:solidFill>
                <a:srgbClr val="000000"/>
              </a:solidFill>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233218" indent="-233218"/>
            <a:endParaRPr lang="en-US" dirty="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9525" y="0"/>
            <a:ext cx="9134475"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fld id="{C13EC604-A5A4-4E08-BC0C-B1522A89EF8A}" type="datetimeFigureOut">
              <a:rPr lang="en-US"/>
              <a:pPr/>
              <a:t>10/25/2013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83904389-C36C-42F2-833C-4FC0F637F6E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458A64D-5763-4AF6-A199-ADD0B6612A22}" type="datetimeFigureOut">
              <a:rPr lang="en-US"/>
              <a:pPr/>
              <a:t>10/25/2013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CE9E002-1330-458F-A6B7-EFBE78D984A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63950AC-DDCB-4B44-9CA6-CB0915A1830E}" type="datetimeFigureOut">
              <a:rPr lang="en-US"/>
              <a:pPr/>
              <a:t>10/25/2013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693CFF-A321-4AB6-B616-E4D347D2FF2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fld id="{416DB6A5-BDAD-491A-8E30-4D988CA3100F}" type="datetimeFigureOut">
              <a:rPr lang="en-US"/>
              <a:pPr/>
              <a:t>10/25/2013</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D002BEFB-93CF-4AFB-A900-5E6CE07CCFD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10/25/2013</a:t>
            </a:fld>
            <a:endParaRPr lang="en-US">
              <a:solidFill>
                <a:srgbClr val="DDDEDD">
                  <a:tint val="75000"/>
                </a:srgbClr>
              </a:solidFill>
            </a:endParaRPr>
          </a:p>
        </p:txBody>
      </p:sp>
      <p:sp>
        <p:nvSpPr>
          <p:cNvPr id="5" name="Footer Placeholder 4"/>
          <p:cNvSpPr>
            <a:spLocks noGrp="1"/>
          </p:cNvSpPr>
          <p:nvPr>
            <p:ph type="ftr" sz="quarter" idx="11"/>
          </p:nvPr>
        </p:nvSpPr>
        <p:spPr/>
        <p:txBody>
          <a:bodyPr/>
          <a:lstStyle/>
          <a:p>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xmlns="" val="9159051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10/25/2013</a:t>
            </a:fld>
            <a:endParaRPr lang="en-US">
              <a:solidFill>
                <a:srgbClr val="DDDEDD">
                  <a:tint val="75000"/>
                </a:srgbClr>
              </a:solidFill>
            </a:endParaRPr>
          </a:p>
        </p:txBody>
      </p:sp>
      <p:sp>
        <p:nvSpPr>
          <p:cNvPr id="5" name="Footer Placeholder 4"/>
          <p:cNvSpPr>
            <a:spLocks noGrp="1"/>
          </p:cNvSpPr>
          <p:nvPr>
            <p:ph type="ftr" sz="quarter" idx="11"/>
          </p:nvPr>
        </p:nvSpPr>
        <p:spPr/>
        <p:txBody>
          <a:bodyPr/>
          <a:lstStyle/>
          <a:p>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xmlns="" val="1963266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10/25/2013</a:t>
            </a:fld>
            <a:endParaRPr lang="en-US">
              <a:solidFill>
                <a:srgbClr val="DDDEDD">
                  <a:tint val="75000"/>
                </a:srgbClr>
              </a:solidFill>
            </a:endParaRPr>
          </a:p>
        </p:txBody>
      </p:sp>
      <p:sp>
        <p:nvSpPr>
          <p:cNvPr id="5" name="Footer Placeholder 4"/>
          <p:cNvSpPr>
            <a:spLocks noGrp="1"/>
          </p:cNvSpPr>
          <p:nvPr>
            <p:ph type="ftr" sz="quarter" idx="11"/>
          </p:nvPr>
        </p:nvSpPr>
        <p:spPr/>
        <p:txBody>
          <a:bodyPr/>
          <a:lstStyle/>
          <a:p>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xmlns="" val="190193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166C97-7288-2343-82B1-34ED0E7E0891}" type="datetimeFigureOut">
              <a:rPr lang="en-US" smtClean="0">
                <a:solidFill>
                  <a:srgbClr val="DDDEDD">
                    <a:tint val="75000"/>
                  </a:srgbClr>
                </a:solidFill>
              </a:rPr>
              <a:pPr/>
              <a:t>10/25/2013</a:t>
            </a:fld>
            <a:endParaRPr lang="en-US">
              <a:solidFill>
                <a:srgbClr val="DDDEDD">
                  <a:tint val="75000"/>
                </a:srgbClr>
              </a:solidFill>
            </a:endParaRPr>
          </a:p>
        </p:txBody>
      </p:sp>
      <p:sp>
        <p:nvSpPr>
          <p:cNvPr id="6" name="Footer Placeholder 5"/>
          <p:cNvSpPr>
            <a:spLocks noGrp="1"/>
          </p:cNvSpPr>
          <p:nvPr>
            <p:ph type="ftr" sz="quarter" idx="11"/>
          </p:nvPr>
        </p:nvSpPr>
        <p:spPr/>
        <p:txBody>
          <a:bodyPr/>
          <a:lstStyle/>
          <a:p>
            <a:endParaRPr lang="en-US">
              <a:solidFill>
                <a:srgbClr val="DDDEDD">
                  <a:tint val="75000"/>
                </a:srgbClr>
              </a:solidFill>
            </a:endParaRPr>
          </a:p>
        </p:txBody>
      </p:sp>
      <p:sp>
        <p:nvSpPr>
          <p:cNvPr id="7" name="Slide Number Placeholder 6"/>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xmlns="" val="3151084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166C97-7288-2343-82B1-34ED0E7E0891}" type="datetimeFigureOut">
              <a:rPr lang="en-US" smtClean="0">
                <a:solidFill>
                  <a:srgbClr val="DDDEDD">
                    <a:tint val="75000"/>
                  </a:srgbClr>
                </a:solidFill>
              </a:rPr>
              <a:pPr/>
              <a:t>10/25/2013</a:t>
            </a:fld>
            <a:endParaRPr lang="en-US">
              <a:solidFill>
                <a:srgbClr val="DDDEDD">
                  <a:tint val="75000"/>
                </a:srgbClr>
              </a:solidFill>
            </a:endParaRPr>
          </a:p>
        </p:txBody>
      </p:sp>
      <p:sp>
        <p:nvSpPr>
          <p:cNvPr id="8" name="Footer Placeholder 7"/>
          <p:cNvSpPr>
            <a:spLocks noGrp="1"/>
          </p:cNvSpPr>
          <p:nvPr>
            <p:ph type="ftr" sz="quarter" idx="11"/>
          </p:nvPr>
        </p:nvSpPr>
        <p:spPr/>
        <p:txBody>
          <a:bodyPr/>
          <a:lstStyle/>
          <a:p>
            <a:endParaRPr lang="en-US">
              <a:solidFill>
                <a:srgbClr val="DDDEDD">
                  <a:tint val="75000"/>
                </a:srgbClr>
              </a:solidFill>
            </a:endParaRPr>
          </a:p>
        </p:txBody>
      </p:sp>
      <p:sp>
        <p:nvSpPr>
          <p:cNvPr id="9" name="Slide Number Placeholder 8"/>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xmlns="" val="4197505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166C97-7288-2343-82B1-34ED0E7E0891}" type="datetimeFigureOut">
              <a:rPr lang="en-US" smtClean="0">
                <a:solidFill>
                  <a:srgbClr val="DDDEDD">
                    <a:tint val="75000"/>
                  </a:srgbClr>
                </a:solidFill>
              </a:rPr>
              <a:pPr/>
              <a:t>10/25/2013</a:t>
            </a:fld>
            <a:endParaRPr lang="en-US">
              <a:solidFill>
                <a:srgbClr val="DDDEDD">
                  <a:tint val="75000"/>
                </a:srgbClr>
              </a:solidFill>
            </a:endParaRPr>
          </a:p>
        </p:txBody>
      </p:sp>
      <p:sp>
        <p:nvSpPr>
          <p:cNvPr id="4" name="Footer Placeholder 3"/>
          <p:cNvSpPr>
            <a:spLocks noGrp="1"/>
          </p:cNvSpPr>
          <p:nvPr>
            <p:ph type="ftr" sz="quarter" idx="11"/>
          </p:nvPr>
        </p:nvSpPr>
        <p:spPr/>
        <p:txBody>
          <a:bodyPr/>
          <a:lstStyle/>
          <a:p>
            <a:endParaRPr lang="en-US">
              <a:solidFill>
                <a:srgbClr val="DDDEDD">
                  <a:tint val="75000"/>
                </a:srgbClr>
              </a:solidFill>
            </a:endParaRPr>
          </a:p>
        </p:txBody>
      </p:sp>
      <p:sp>
        <p:nvSpPr>
          <p:cNvPr id="5" name="Slide Number Placeholder 4"/>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xmlns="" val="4207095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166C97-7288-2343-82B1-34ED0E7E0891}" type="datetimeFigureOut">
              <a:rPr lang="en-US" smtClean="0">
                <a:solidFill>
                  <a:srgbClr val="DDDEDD">
                    <a:tint val="75000"/>
                  </a:srgbClr>
                </a:solidFill>
              </a:rPr>
              <a:pPr/>
              <a:t>10/25/2013</a:t>
            </a:fld>
            <a:endParaRPr lang="en-US">
              <a:solidFill>
                <a:srgbClr val="DDDEDD">
                  <a:tint val="75000"/>
                </a:srgbClr>
              </a:solidFill>
            </a:endParaRPr>
          </a:p>
        </p:txBody>
      </p:sp>
      <p:sp>
        <p:nvSpPr>
          <p:cNvPr id="3" name="Footer Placeholder 2"/>
          <p:cNvSpPr>
            <a:spLocks noGrp="1"/>
          </p:cNvSpPr>
          <p:nvPr>
            <p:ph type="ftr" sz="quarter" idx="11"/>
          </p:nvPr>
        </p:nvSpPr>
        <p:spPr/>
        <p:txBody>
          <a:bodyPr/>
          <a:lstStyle/>
          <a:p>
            <a:endParaRPr lang="en-US">
              <a:solidFill>
                <a:srgbClr val="DDDEDD">
                  <a:tint val="75000"/>
                </a:srgbClr>
              </a:solidFill>
            </a:endParaRPr>
          </a:p>
        </p:txBody>
      </p:sp>
      <p:sp>
        <p:nvSpPr>
          <p:cNvPr id="4" name="Slide Number Placeholder 3"/>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xmlns="" val="563406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C9A49CD-5C6F-400E-B31B-D241F9A249BC}" type="datetimeFigureOut">
              <a:rPr lang="en-US"/>
              <a:pPr/>
              <a:t>10/25/2013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68FC2A-7071-45E9-90B3-68C2E81456BE}"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166C97-7288-2343-82B1-34ED0E7E0891}" type="datetimeFigureOut">
              <a:rPr lang="en-US" smtClean="0">
                <a:solidFill>
                  <a:srgbClr val="DDDEDD">
                    <a:tint val="75000"/>
                  </a:srgbClr>
                </a:solidFill>
              </a:rPr>
              <a:pPr/>
              <a:t>10/25/2013</a:t>
            </a:fld>
            <a:endParaRPr lang="en-US">
              <a:solidFill>
                <a:srgbClr val="DDDEDD">
                  <a:tint val="75000"/>
                </a:srgbClr>
              </a:solidFill>
            </a:endParaRPr>
          </a:p>
        </p:txBody>
      </p:sp>
      <p:sp>
        <p:nvSpPr>
          <p:cNvPr id="6" name="Footer Placeholder 5"/>
          <p:cNvSpPr>
            <a:spLocks noGrp="1"/>
          </p:cNvSpPr>
          <p:nvPr>
            <p:ph type="ftr" sz="quarter" idx="11"/>
          </p:nvPr>
        </p:nvSpPr>
        <p:spPr/>
        <p:txBody>
          <a:bodyPr/>
          <a:lstStyle/>
          <a:p>
            <a:endParaRPr lang="en-US">
              <a:solidFill>
                <a:srgbClr val="DDDEDD">
                  <a:tint val="75000"/>
                </a:srgbClr>
              </a:solidFill>
            </a:endParaRPr>
          </a:p>
        </p:txBody>
      </p:sp>
      <p:sp>
        <p:nvSpPr>
          <p:cNvPr id="7" name="Slide Number Placeholder 6"/>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xmlns="" val="960316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166C97-7288-2343-82B1-34ED0E7E0891}" type="datetimeFigureOut">
              <a:rPr lang="en-US" smtClean="0">
                <a:solidFill>
                  <a:srgbClr val="DDDEDD">
                    <a:tint val="75000"/>
                  </a:srgbClr>
                </a:solidFill>
              </a:rPr>
              <a:pPr/>
              <a:t>10/25/2013</a:t>
            </a:fld>
            <a:endParaRPr lang="en-US">
              <a:solidFill>
                <a:srgbClr val="DDDEDD">
                  <a:tint val="75000"/>
                </a:srgbClr>
              </a:solidFill>
            </a:endParaRPr>
          </a:p>
        </p:txBody>
      </p:sp>
      <p:sp>
        <p:nvSpPr>
          <p:cNvPr id="6" name="Footer Placeholder 5"/>
          <p:cNvSpPr>
            <a:spLocks noGrp="1"/>
          </p:cNvSpPr>
          <p:nvPr>
            <p:ph type="ftr" sz="quarter" idx="11"/>
          </p:nvPr>
        </p:nvSpPr>
        <p:spPr/>
        <p:txBody>
          <a:bodyPr/>
          <a:lstStyle/>
          <a:p>
            <a:endParaRPr lang="en-US">
              <a:solidFill>
                <a:srgbClr val="DDDEDD">
                  <a:tint val="75000"/>
                </a:srgbClr>
              </a:solidFill>
            </a:endParaRPr>
          </a:p>
        </p:txBody>
      </p:sp>
      <p:sp>
        <p:nvSpPr>
          <p:cNvPr id="7" name="Slide Number Placeholder 6"/>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xmlns="" val="2517455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10/25/2013</a:t>
            </a:fld>
            <a:endParaRPr lang="en-US">
              <a:solidFill>
                <a:srgbClr val="DDDEDD">
                  <a:tint val="75000"/>
                </a:srgbClr>
              </a:solidFill>
            </a:endParaRPr>
          </a:p>
        </p:txBody>
      </p:sp>
      <p:sp>
        <p:nvSpPr>
          <p:cNvPr id="5" name="Footer Placeholder 4"/>
          <p:cNvSpPr>
            <a:spLocks noGrp="1"/>
          </p:cNvSpPr>
          <p:nvPr>
            <p:ph type="ftr" sz="quarter" idx="11"/>
          </p:nvPr>
        </p:nvSpPr>
        <p:spPr/>
        <p:txBody>
          <a:bodyPr/>
          <a:lstStyle/>
          <a:p>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xmlns="" val="2066291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10/25/2013</a:t>
            </a:fld>
            <a:endParaRPr lang="en-US">
              <a:solidFill>
                <a:srgbClr val="DDDEDD">
                  <a:tint val="75000"/>
                </a:srgbClr>
              </a:solidFill>
            </a:endParaRPr>
          </a:p>
        </p:txBody>
      </p:sp>
      <p:sp>
        <p:nvSpPr>
          <p:cNvPr id="5" name="Footer Placeholder 4"/>
          <p:cNvSpPr>
            <a:spLocks noGrp="1"/>
          </p:cNvSpPr>
          <p:nvPr>
            <p:ph type="ftr" sz="quarter" idx="11"/>
          </p:nvPr>
        </p:nvSpPr>
        <p:spPr/>
        <p:txBody>
          <a:bodyPr/>
          <a:lstStyle/>
          <a:p>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xmlns="" val="3335385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403A4A-9C80-4D0A-9986-9D9013BC5699}" type="datetimeFigureOut">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A3111F-3D4D-4D60-BB6B-8FC5BFB66A4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03A4A-9C80-4D0A-9986-9D9013BC5699}" type="datetimeFigureOut">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A3111F-3D4D-4D60-BB6B-8FC5BFB66A4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403A4A-9C80-4D0A-9986-9D9013BC5699}" type="datetimeFigureOut">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A3111F-3D4D-4D60-BB6B-8FC5BFB66A4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403A4A-9C80-4D0A-9986-9D9013BC5699}" type="datetimeFigureOut">
              <a:rPr lang="en-US" smtClean="0">
                <a:solidFill>
                  <a:prstClr val="black">
                    <a:tint val="75000"/>
                  </a:prstClr>
                </a:solidFill>
              </a:rPr>
              <a:pPr/>
              <a:t>10/25/2013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A3111F-3D4D-4D60-BB6B-8FC5BFB66A4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403A4A-9C80-4D0A-9986-9D9013BC5699}" type="datetimeFigureOut">
              <a:rPr lang="en-US" smtClean="0">
                <a:solidFill>
                  <a:prstClr val="black">
                    <a:tint val="75000"/>
                  </a:prstClr>
                </a:solidFill>
              </a:rPr>
              <a:pPr/>
              <a:t>10/25/2013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2A3111F-3D4D-4D60-BB6B-8FC5BFB66A4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403A4A-9C80-4D0A-9986-9D9013BC5699}" type="datetimeFigureOut">
              <a:rPr lang="en-US" smtClean="0">
                <a:solidFill>
                  <a:prstClr val="black">
                    <a:tint val="75000"/>
                  </a:prstClr>
                </a:solidFill>
              </a:rPr>
              <a:pPr/>
              <a:t>10/25/2013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2A3111F-3D4D-4D60-BB6B-8FC5BFB66A4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98A7392-A828-425F-A423-A1A32DEA9C94}" type="datetimeFigureOut">
              <a:rPr lang="en-US"/>
              <a:pPr/>
              <a:t>10/25/2013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B535FD-221A-4BF9-BF91-31E0009084F1}"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03A4A-9C80-4D0A-9986-9D9013BC5699}" type="datetimeFigureOut">
              <a:rPr lang="en-US" smtClean="0">
                <a:solidFill>
                  <a:prstClr val="black">
                    <a:tint val="75000"/>
                  </a:prstClr>
                </a:solidFill>
              </a:rPr>
              <a:pPr/>
              <a:t>10/25/2013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2A3111F-3D4D-4D60-BB6B-8FC5BFB66A4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03A4A-9C80-4D0A-9986-9D9013BC5699}" type="datetimeFigureOut">
              <a:rPr lang="en-US" smtClean="0">
                <a:solidFill>
                  <a:prstClr val="black">
                    <a:tint val="75000"/>
                  </a:prstClr>
                </a:solidFill>
              </a:rPr>
              <a:pPr/>
              <a:t>10/25/2013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A3111F-3D4D-4D60-BB6B-8FC5BFB66A4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03A4A-9C80-4D0A-9986-9D9013BC5699}" type="datetimeFigureOut">
              <a:rPr lang="en-US" smtClean="0">
                <a:solidFill>
                  <a:prstClr val="black">
                    <a:tint val="75000"/>
                  </a:prstClr>
                </a:solidFill>
              </a:rPr>
              <a:pPr/>
              <a:t>10/25/2013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A3111F-3D4D-4D60-BB6B-8FC5BFB66A4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03A4A-9C80-4D0A-9986-9D9013BC5699}" type="datetimeFigureOut">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A3111F-3D4D-4D60-BB6B-8FC5BFB66A4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03A4A-9C80-4D0A-9986-9D9013BC5699}" type="datetimeFigureOut">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A3111F-3D4D-4D60-BB6B-8FC5BFB66A4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8131" name="Rectangle 3"/>
          <p:cNvSpPr>
            <a:spLocks noGrp="1" noChangeArrowheads="1"/>
          </p:cNvSpPr>
          <p:nvPr>
            <p:ph type="subTitle" idx="1"/>
          </p:nvPr>
        </p:nvSpPr>
        <p:spPr>
          <a:xfrm>
            <a:off x="1371600" y="3886200"/>
            <a:ext cx="6400800" cy="1752600"/>
          </a:xfrm>
        </p:spPr>
        <p:txBody>
          <a:bodyPr/>
          <a:lstStyle>
            <a:lvl1pPr marL="0" indent="0" algn="ctr">
              <a:buFont typeface="Wingdings" pitchFamily="-80"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B7E33418-4A51-E04C-B3AA-2D26E6E8CC66}"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2799703021"/>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02ED212B-C8FF-2042-98DC-3E5ED029DE1E}"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373327538"/>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A52B55A-3DFC-7C4A-B698-98483C5FB156}"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125043556"/>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4317744B-DD46-1946-B5CE-CA8F85B7A4FE}"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370191102"/>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58304E38-20DF-EE4A-8206-8D9C62B4DD93}"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17000400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F34FDCF-814C-41B5-834C-221E364B1AF2}" type="datetimeFigureOut">
              <a:rPr lang="en-US"/>
              <a:pPr/>
              <a:t>10/25/2013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15C0727-90B6-41FB-9266-6FDE0E60027B}"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283662AB-362A-5149-81FB-E3425810092B}"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025169453"/>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F1B7840C-3ACA-0B4C-BF46-FAF8C06142C9}"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359991504"/>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A5903979-633B-7147-BB0C-D11C3C86ABAB}"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034770267"/>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AC755D8E-C92C-FF42-ACC6-9778A9E0733B}"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072259095"/>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1593215-CB20-A548-98CC-7382E4E4427F}"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208611871"/>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6BE50720-DCAC-EB47-9A6C-F18455E0500E}"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147550907"/>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solidFill>
                <a:srgbClr val="FFFFFF"/>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94446A5F-6FD0-7341-9D72-FB51A79296CD}"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56495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08094E7-C9CC-4B8F-96DA-F3AACAA1BFB0}" type="datetimeFigureOut">
              <a:rPr lang="en-US"/>
              <a:pPr/>
              <a:t>10/25/2013</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54535A8E-3535-4E1C-B5ED-BF013975D73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117AC36-268B-43FE-A6B7-78E50692111E}" type="datetimeFigureOut">
              <a:rPr lang="en-US"/>
              <a:pPr/>
              <a:t>10/25/2013</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3F2BA0B9-68D7-41F4-B28A-8AC64627FA4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AEE355E-D732-4AB5-878C-8E5AA2CBA8B4}" type="datetimeFigureOut">
              <a:rPr lang="en-US"/>
              <a:pPr/>
              <a:t>10/25/2013</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3045E35-FF83-44AF-B886-F5C7CB1767E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54C6FD9-29ED-4A94-8BF7-4429FED1F5B2}" type="datetimeFigureOut">
              <a:rPr lang="en-US"/>
              <a:pPr/>
              <a:t>10/25/2013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41AA8C6-4BE5-4E30-BE0E-7F00F2CB493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A56B44A-FC04-42CF-86AB-D0C3324553C3}" type="datetimeFigureOut">
              <a:rPr lang="en-US"/>
              <a:pPr/>
              <a:t>10/25/2013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E1B96FD-1D71-4335-ABA2-A114462C9BF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p:cNvPicPr>
            <a:picLocks noChangeAspect="1" noChangeArrowheads="1"/>
          </p:cNvPicPr>
          <p:nvPr userDrawn="1"/>
        </p:nvPicPr>
        <p:blipFill>
          <a:blip r:embed="rId14" cstate="print"/>
          <a:srcRect r="4070"/>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pPr>
            <a:fld id="{DF17B2A9-575A-48D0-A4DF-1FDA086F2420}" type="datetimeFigureOut">
              <a:rPr lang="en-US" smtClean="0">
                <a:ea typeface="MS PGothic" pitchFamily="34" charset="-128"/>
              </a:rPr>
              <a:pPr fontAlgn="base">
                <a:spcBef>
                  <a:spcPct val="0"/>
                </a:spcBef>
                <a:spcAft>
                  <a:spcPct val="0"/>
                </a:spcAft>
              </a:pPr>
              <a:t>10/25/2013</a:t>
            </a:fld>
            <a:endParaRPr lang="en-US" smtClean="0">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pPr>
            <a:endParaRPr lang="en-US" smtClean="0">
              <a:ea typeface="MS PGothic"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CCACC357-5DE8-42B8-AD2F-9A25F146BDBF}" type="slidenum">
              <a:rPr lang="en-US" smtClean="0">
                <a:ea typeface="MS PGothic" pitchFamily="34" charset="-128"/>
              </a:rPr>
              <a:pPr fontAlgn="base">
                <a:spcBef>
                  <a:spcPct val="0"/>
                </a:spcBef>
                <a:spcAft>
                  <a:spcPct val="0"/>
                </a:spcAft>
              </a:pPr>
              <a:t>‹#›</a:t>
            </a:fld>
            <a:endParaRPr lang="en-US" smtClean="0">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bg1"/>
          </a:solidFill>
          <a:latin typeface="Calibri" pitchFamily="34" charset="0"/>
          <a:ea typeface="MS PGothic" pitchFamily="34" charset="-128"/>
          <a:cs typeface="ＭＳ Ｐゴシック" charset="0"/>
        </a:defRPr>
      </a:lvl1pPr>
      <a:lvl2pPr algn="ctr" rtl="0" eaLnBrk="0" fontAlgn="base" hangingPunct="0">
        <a:spcBef>
          <a:spcPct val="0"/>
        </a:spcBef>
        <a:spcAft>
          <a:spcPct val="0"/>
        </a:spcAft>
        <a:defRPr sz="4400">
          <a:solidFill>
            <a:schemeClr val="bg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bg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bg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bg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bg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bg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bg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bg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bg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儷黑 Pro"/>
              </a:defRPr>
            </a:lvl1pPr>
          </a:lstStyle>
          <a:p>
            <a:pPr defTabSz="457200"/>
            <a:fld id="{08166C97-7288-2343-82B1-34ED0E7E0891}" type="datetimeFigureOut">
              <a:rPr lang="en-US" smtClean="0">
                <a:solidFill>
                  <a:srgbClr val="DDDEDD">
                    <a:tint val="75000"/>
                  </a:srgbClr>
                </a:solidFill>
              </a:rPr>
              <a:pPr defTabSz="457200"/>
              <a:t>10/25/2013</a:t>
            </a:fld>
            <a:endParaRPr lang="en-US" dirty="0">
              <a:solidFill>
                <a:srgbClr val="DDDEDD">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儷黑 Pro"/>
              </a:defRPr>
            </a:lvl1pPr>
          </a:lstStyle>
          <a:p>
            <a:pPr defTabSz="457200"/>
            <a:endParaRPr lang="en-US" dirty="0">
              <a:solidFill>
                <a:srgbClr val="DDDEDD">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儷黑 Pro"/>
              </a:defRPr>
            </a:lvl1pPr>
          </a:lstStyle>
          <a:p>
            <a:pPr defTabSz="457200"/>
            <a:fld id="{D837332C-2CA8-034B-9E4A-FF02D791F70D}" type="slidenum">
              <a:rPr lang="en-US" smtClean="0">
                <a:solidFill>
                  <a:srgbClr val="DDDEDD">
                    <a:tint val="75000"/>
                  </a:srgbClr>
                </a:solidFill>
              </a:rPr>
              <a:pPr defTabSz="457200"/>
              <a:t>‹#›</a:t>
            </a:fld>
            <a:endParaRPr lang="en-US" dirty="0">
              <a:solidFill>
                <a:srgbClr val="DDDEDD">
                  <a:tint val="75000"/>
                </a:srgbClr>
              </a:solidFill>
            </a:endParaRPr>
          </a:p>
        </p:txBody>
      </p:sp>
    </p:spTree>
    <p:extLst>
      <p:ext uri="{BB962C8B-B14F-4D97-AF65-F5344CB8AC3E}">
        <p14:creationId xmlns:p14="http://schemas.microsoft.com/office/powerpoint/2010/main" xmlns="" val="103373447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儷黑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儷黑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儷黑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儷黑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儷黑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儷黑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03A4A-9C80-4D0A-9986-9D9013BC5699}" type="datetimeFigureOut">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3111F-3D4D-4D60-BB6B-8FC5BFB66A40}"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screen"/>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10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ea typeface="ＭＳ Ｐゴシック" pitchFamily="-80" charset="-128"/>
                <a:cs typeface="+mn-cs"/>
              </a:defRPr>
            </a:lvl1pPr>
          </a:lstStyle>
          <a:p>
            <a:pPr>
              <a:defRPr/>
            </a:pPr>
            <a:endParaRPr lang="en-US">
              <a:solidFill>
                <a:srgbClr val="FFFFFF"/>
              </a:solidFill>
            </a:endParaRPr>
          </a:p>
        </p:txBody>
      </p:sp>
      <p:sp>
        <p:nvSpPr>
          <p:cNvPr id="471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ea typeface="ＭＳ Ｐゴシック" pitchFamily="-80" charset="-128"/>
                <a:cs typeface="+mn-cs"/>
              </a:defRPr>
            </a:lvl1pPr>
          </a:lstStyle>
          <a:p>
            <a:pPr>
              <a:defRPr/>
            </a:pPr>
            <a:endParaRPr lang="en-US">
              <a:solidFill>
                <a:srgbClr val="FFFFFF"/>
              </a:solidFill>
            </a:endParaRPr>
          </a:p>
        </p:txBody>
      </p:sp>
      <p:sp>
        <p:nvSpPr>
          <p:cNvPr id="4711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r">
              <a:defRPr sz="1400">
                <a:latin typeface="Calibri" charset="0"/>
                <a:ea typeface="MS PGothic" charset="0"/>
                <a:cs typeface="MS PGothic" charset="0"/>
              </a:defRPr>
            </a:lvl1pPr>
          </a:lstStyle>
          <a:p>
            <a:pPr fontAlgn="base">
              <a:spcBef>
                <a:spcPct val="0"/>
              </a:spcBef>
              <a:spcAft>
                <a:spcPct val="0"/>
              </a:spcAft>
            </a:pPr>
            <a:fld id="{69A00B73-DD4C-324E-9694-25C4B66CB20F}" type="slidenum">
              <a:rPr lang="en-US" smtClean="0">
                <a:solidFill>
                  <a:srgbClr val="FFFFFF"/>
                </a:solidFill>
              </a:rPr>
              <a:pPr fontAlgn="base">
                <a:spcBef>
                  <a:spcPct val="0"/>
                </a:spcBef>
                <a:spcAft>
                  <a:spcPct val="0"/>
                </a:spcAft>
              </a:pPr>
              <a:t>‹#›</a:t>
            </a:fld>
            <a:endParaRPr lang="en-US" smtClean="0">
              <a:solidFill>
                <a:srgbClr val="FFFFFF"/>
              </a:solidFill>
            </a:endParaRPr>
          </a:p>
        </p:txBody>
      </p:sp>
      <p:pic>
        <p:nvPicPr>
          <p:cNvPr id="7" name="Picture 6" descr="Shop.comPoweredbyMHK_White_PNG.png"/>
          <p:cNvPicPr>
            <a:picLocks noChangeAspect="1"/>
          </p:cNvPicPr>
          <p:nvPr userDrawn="1"/>
        </p:nvPicPr>
        <p:blipFill>
          <a:blip r:embed="rId15" cstate="screen"/>
          <a:stretch>
            <a:fillRect/>
          </a:stretch>
        </p:blipFill>
        <p:spPr>
          <a:xfrm>
            <a:off x="7239000" y="6400800"/>
            <a:ext cx="1828800" cy="385579"/>
          </a:xfrm>
          <a:prstGeom prst="rect">
            <a:avLst/>
          </a:prstGeom>
        </p:spPr>
      </p:pic>
    </p:spTree>
    <p:extLst>
      <p:ext uri="{BB962C8B-B14F-4D97-AF65-F5344CB8AC3E}">
        <p14:creationId xmlns="" xmlns:p14="http://schemas.microsoft.com/office/powerpoint/2010/main" val="4190437136"/>
      </p:ext>
    </p:extLst>
  </p:cSld>
  <p:clrMap bg1="dk2" tx1="lt1" bg2="dk1"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ransition spd="med">
    <p:fade/>
  </p:transition>
  <p:hf sldNum="0" hdr="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80"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80"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80"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80" charset="-128"/>
        </a:defRPr>
      </a:lvl5pPr>
      <a:lvl6pPr marL="457200" algn="ctr" rtl="0" fontAlgn="base">
        <a:spcBef>
          <a:spcPct val="0"/>
        </a:spcBef>
        <a:spcAft>
          <a:spcPct val="0"/>
        </a:spcAft>
        <a:defRPr sz="4400">
          <a:solidFill>
            <a:schemeClr val="tx2"/>
          </a:solidFill>
          <a:latin typeface="Verdana" pitchFamily="-80" charset="0"/>
          <a:ea typeface="ＭＳ Ｐゴシック" pitchFamily="-80" charset="-128"/>
        </a:defRPr>
      </a:lvl6pPr>
      <a:lvl7pPr marL="914400" algn="ctr" rtl="0" fontAlgn="base">
        <a:spcBef>
          <a:spcPct val="0"/>
        </a:spcBef>
        <a:spcAft>
          <a:spcPct val="0"/>
        </a:spcAft>
        <a:defRPr sz="4400">
          <a:solidFill>
            <a:schemeClr val="tx2"/>
          </a:solidFill>
          <a:latin typeface="Verdana" pitchFamily="-80" charset="0"/>
          <a:ea typeface="ＭＳ Ｐゴシック" pitchFamily="-80" charset="-128"/>
        </a:defRPr>
      </a:lvl7pPr>
      <a:lvl8pPr marL="1371600" algn="ctr" rtl="0" fontAlgn="base">
        <a:spcBef>
          <a:spcPct val="0"/>
        </a:spcBef>
        <a:spcAft>
          <a:spcPct val="0"/>
        </a:spcAft>
        <a:defRPr sz="4400">
          <a:solidFill>
            <a:schemeClr val="tx2"/>
          </a:solidFill>
          <a:latin typeface="Verdana" pitchFamily="-80" charset="0"/>
          <a:ea typeface="ＭＳ Ｐゴシック" pitchFamily="-80" charset="-128"/>
        </a:defRPr>
      </a:lvl8pPr>
      <a:lvl9pPr marL="1828800" algn="ctr" rtl="0" fontAlgn="base">
        <a:spcBef>
          <a:spcPct val="0"/>
        </a:spcBef>
        <a:spcAft>
          <a:spcPct val="0"/>
        </a:spcAft>
        <a:defRPr sz="4400">
          <a:solidFill>
            <a:schemeClr val="tx2"/>
          </a:solidFill>
          <a:latin typeface="Verdana" pitchFamily="-80" charset="0"/>
          <a:ea typeface="ＭＳ Ｐゴシック" pitchFamily="-80" charset="-128"/>
        </a:defRPr>
      </a:lvl9pPr>
    </p:titleStyle>
    <p:bodyStyle>
      <a:lvl1pPr marL="342900" indent="-342900" algn="l" rtl="0" eaLnBrk="0" fontAlgn="base" hangingPunct="0">
        <a:spcBef>
          <a:spcPct val="20000"/>
        </a:spcBef>
        <a:spcAft>
          <a:spcPct val="0"/>
        </a:spcAft>
        <a:buClr>
          <a:srgbClr val="FFFF66"/>
        </a:buClr>
        <a:buFont typeface="Wingdings" charset="0"/>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CCFF66"/>
        </a:buClr>
        <a:buFont typeface="Wingdings" charset="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FFFF66"/>
        </a:buClr>
        <a:buFont typeface="Wingdings" charset="0"/>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rgbClr val="CCFF66"/>
        </a:buClr>
        <a:buFont typeface="Wingdings" charset="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FFFF66"/>
        </a:buClr>
        <a:buFont typeface="Wingdings" charset="0"/>
        <a:buChar char=""/>
        <a:defRPr sz="2000">
          <a:solidFill>
            <a:schemeClr val="tx1"/>
          </a:solidFill>
          <a:latin typeface="+mn-lt"/>
          <a:ea typeface="ＭＳ Ｐゴシック" charset="0"/>
        </a:defRPr>
      </a:lvl5pPr>
      <a:lvl6pPr marL="25146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6pPr>
      <a:lvl7pPr marL="29718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7pPr>
      <a:lvl8pPr marL="34290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8pPr>
      <a:lvl9pPr marL="38862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6"/>
          <p:cNvSpPr txBox="1">
            <a:spLocks noChangeArrowheads="1"/>
          </p:cNvSpPr>
          <p:nvPr/>
        </p:nvSpPr>
        <p:spPr bwMode="auto">
          <a:xfrm>
            <a:off x="2895600" y="1905000"/>
            <a:ext cx="5998594" cy="1138773"/>
          </a:xfrm>
          <a:prstGeom prst="rect">
            <a:avLst/>
          </a:prstGeom>
          <a:noFill/>
          <a:ln w="9525">
            <a:noFill/>
            <a:miter lim="800000"/>
            <a:headEnd/>
            <a:tailEnd/>
          </a:ln>
          <a:effectLst/>
        </p:spPr>
        <p:txBody>
          <a:bodyPr wrap="square">
            <a:spAutoFit/>
          </a:bodyPr>
          <a:lstStyle/>
          <a:p>
            <a:pPr algn="ctr">
              <a:spcBef>
                <a:spcPct val="50000"/>
              </a:spcBef>
              <a:defRPr/>
            </a:pPr>
            <a:r>
              <a:rPr lang="en-US" sz="6800" b="1" dirty="0" smtClean="0">
                <a:solidFill>
                  <a:srgbClr val="33CCFF"/>
                </a:solidFill>
                <a:effectLst>
                  <a:outerShdw blurRad="38100" dist="38100" dir="2700000" algn="tl">
                    <a:srgbClr val="808080"/>
                  </a:outerShdw>
                </a:effectLst>
              </a:rPr>
              <a:t>YK Tam</a:t>
            </a:r>
            <a:endParaRPr lang="en-US" sz="6800" b="1" dirty="0">
              <a:solidFill>
                <a:srgbClr val="33CCFF"/>
              </a:solidFill>
              <a:effectLst>
                <a:outerShdw blurRad="38100" dist="38100" dir="2700000" algn="tl">
                  <a:srgbClr val="808080"/>
                </a:outerShdw>
              </a:effectLst>
            </a:endParaRPr>
          </a:p>
        </p:txBody>
      </p:sp>
      <p:sp>
        <p:nvSpPr>
          <p:cNvPr id="13" name="Text Box 6"/>
          <p:cNvSpPr txBox="1">
            <a:spLocks noChangeArrowheads="1"/>
          </p:cNvSpPr>
          <p:nvPr/>
        </p:nvSpPr>
        <p:spPr bwMode="auto">
          <a:xfrm>
            <a:off x="3240158" y="3048179"/>
            <a:ext cx="5412497" cy="1015663"/>
          </a:xfrm>
          <a:prstGeom prst="rect">
            <a:avLst/>
          </a:prstGeom>
          <a:noFill/>
          <a:ln w="9525">
            <a:noFill/>
            <a:miter lim="800000"/>
            <a:headEnd/>
            <a:tailEnd/>
          </a:ln>
          <a:effectLst/>
        </p:spPr>
        <p:txBody>
          <a:bodyPr wrap="square">
            <a:spAutoFit/>
          </a:bodyPr>
          <a:lstStyle/>
          <a:p>
            <a:pPr algn="ctr">
              <a:spcBef>
                <a:spcPts val="1200"/>
              </a:spcBef>
              <a:defRPr/>
            </a:pPr>
            <a:r>
              <a:rPr lang="zh-TW" altLang="en-US" sz="3600" dirty="0" smtClean="0">
                <a:solidFill>
                  <a:prstClr val="white"/>
                </a:solidFill>
                <a:latin typeface="華康儷中黑" pitchFamily="49" charset="-120"/>
                <a:ea typeface="華康儷中黑" pitchFamily="49" charset="-120"/>
              </a:rPr>
              <a:t>總顧問級</a:t>
            </a:r>
            <a:r>
              <a:rPr lang="zh-TW" altLang="en-US" sz="3600" dirty="0">
                <a:solidFill>
                  <a:prstClr val="white"/>
                </a:solidFill>
                <a:latin typeface="華康儷中黑" pitchFamily="49" charset="-120"/>
                <a:ea typeface="華康儷中黑" pitchFamily="49" charset="-120"/>
              </a:rPr>
              <a:t>經銷商</a:t>
            </a:r>
            <a:r>
              <a:rPr lang="en-US" altLang="zh-TW" sz="4400" dirty="0">
                <a:solidFill>
                  <a:prstClr val="white"/>
                </a:solidFill>
                <a:latin typeface="華康儷中黑" pitchFamily="49" charset="-120"/>
                <a:ea typeface="華康儷中黑" pitchFamily="49" charset="-120"/>
              </a:rPr>
              <a:t/>
            </a:r>
            <a:br>
              <a:rPr lang="en-US" altLang="zh-TW" sz="4400" dirty="0">
                <a:solidFill>
                  <a:prstClr val="white"/>
                </a:solidFill>
                <a:latin typeface="華康儷中黑" pitchFamily="49" charset="-120"/>
                <a:ea typeface="華康儷中黑" pitchFamily="49" charset="-120"/>
              </a:rPr>
            </a:br>
            <a:r>
              <a:rPr lang="en-US" sz="2400" b="1" dirty="0" smtClean="0">
                <a:solidFill>
                  <a:prstClr val="white"/>
                </a:solidFill>
                <a:effectLst>
                  <a:outerShdw blurRad="38100" dist="38100" dir="2700000" algn="tl">
                    <a:srgbClr val="808080"/>
                  </a:outerShdw>
                </a:effectLst>
              </a:rPr>
              <a:t>National Supervising Coordinator</a:t>
            </a:r>
            <a:endParaRPr lang="en-US" sz="2400" b="1" dirty="0">
              <a:solidFill>
                <a:prstClr val="white"/>
              </a:solidFill>
              <a:effectLst>
                <a:outerShdw blurRad="38100" dist="38100" dir="2700000" algn="tl">
                  <a:srgbClr val="808080"/>
                </a:outerShdw>
              </a:effectLst>
            </a:endParaRPr>
          </a:p>
        </p:txBody>
      </p:sp>
      <p:sp>
        <p:nvSpPr>
          <p:cNvPr id="14" name="Text Box 6"/>
          <p:cNvSpPr txBox="1">
            <a:spLocks noChangeArrowheads="1"/>
          </p:cNvSpPr>
          <p:nvPr/>
        </p:nvSpPr>
        <p:spPr bwMode="auto">
          <a:xfrm>
            <a:off x="3196843" y="4570929"/>
            <a:ext cx="5496502" cy="707886"/>
          </a:xfrm>
          <a:prstGeom prst="rect">
            <a:avLst/>
          </a:prstGeom>
          <a:noFill/>
          <a:ln w="9525">
            <a:noFill/>
            <a:miter lim="800000"/>
            <a:headEnd/>
            <a:tailEnd/>
          </a:ln>
          <a:effectLst/>
        </p:spPr>
        <p:txBody>
          <a:bodyPr wrap="square">
            <a:spAutoFit/>
          </a:bodyPr>
          <a:lstStyle/>
          <a:p>
            <a:pPr algn="ctr">
              <a:lnSpc>
                <a:spcPts val="1800"/>
              </a:lnSpc>
              <a:spcBef>
                <a:spcPts val="1200"/>
              </a:spcBef>
              <a:defRPr/>
            </a:pPr>
            <a:r>
              <a:rPr lang="zh-TW" altLang="en-US" sz="2800" dirty="0">
                <a:solidFill>
                  <a:prstClr val="white"/>
                </a:solidFill>
                <a:ea typeface="華康儷中黑" pitchFamily="49" charset="-120"/>
              </a:rPr>
              <a:t>四個佣金週期共賺取</a:t>
            </a:r>
            <a:r>
              <a:rPr lang="en-US" altLang="en-US" sz="2800" dirty="0" smtClean="0">
                <a:solidFill>
                  <a:prstClr val="white"/>
                </a:solidFill>
                <a:ea typeface="華康儷中黑" pitchFamily="49" charset="-120"/>
              </a:rPr>
              <a:t>HK$76,600</a:t>
            </a:r>
            <a:endParaRPr lang="en-US" altLang="en-US" sz="2800" dirty="0">
              <a:solidFill>
                <a:prstClr val="white"/>
              </a:solidFill>
              <a:ea typeface="華康儷中黑" pitchFamily="49" charset="-120"/>
            </a:endParaRPr>
          </a:p>
          <a:p>
            <a:pPr algn="ctr">
              <a:lnSpc>
                <a:spcPts val="1800"/>
              </a:lnSpc>
              <a:spcBef>
                <a:spcPts val="1200"/>
              </a:spcBef>
              <a:defRPr/>
            </a:pPr>
            <a:r>
              <a:rPr lang="en-US" sz="2800" b="1" dirty="0" smtClean="0">
                <a:solidFill>
                  <a:prstClr val="white"/>
                </a:solidFill>
                <a:effectLst>
                  <a:outerShdw blurRad="38100" dist="38100" dir="2700000" algn="tl">
                    <a:srgbClr val="808080"/>
                  </a:outerShdw>
                </a:effectLst>
              </a:rPr>
              <a:t>HK$76,600 </a:t>
            </a:r>
            <a:r>
              <a:rPr lang="en-US" sz="2800" b="1" dirty="0">
                <a:solidFill>
                  <a:prstClr val="white"/>
                </a:solidFill>
                <a:effectLst>
                  <a:outerShdw blurRad="38100" dist="38100" dir="2700000" algn="tl">
                    <a:srgbClr val="808080"/>
                  </a:outerShdw>
                </a:effectLst>
              </a:rPr>
              <a:t>in 4 Commission weeks</a:t>
            </a:r>
          </a:p>
        </p:txBody>
      </p:sp>
      <p:sp>
        <p:nvSpPr>
          <p:cNvPr id="16" name="TextBox 15"/>
          <p:cNvSpPr txBox="1"/>
          <p:nvPr/>
        </p:nvSpPr>
        <p:spPr>
          <a:xfrm>
            <a:off x="54430" y="6303554"/>
            <a:ext cx="6858000" cy="523220"/>
          </a:xfrm>
          <a:prstGeom prst="rect">
            <a:avLst/>
          </a:prstGeom>
          <a:noFill/>
        </p:spPr>
        <p:txBody>
          <a:bodyPr wrap="square" rtlCol="0">
            <a:spAutoFit/>
          </a:bodyPr>
          <a:lstStyle/>
          <a:p>
            <a:r>
              <a:rPr lang="zh-TW" altLang="en-US" sz="700" dirty="0">
                <a:solidFill>
                  <a:prstClr val="white"/>
                </a:solidFill>
              </a:rPr>
              <a:t>本簡報中提到的收入等級純屬舉例說明，無意代表美安香港經銷商的一般收入，也無意表示任何經銷商皆可賺取同等收入。美安香港經銷商的成功與否，取決於其在發展事業時的努力、才能與投入程度。</a:t>
            </a:r>
            <a:r>
              <a:rPr lang="en-US" sz="700" b="1" dirty="0">
                <a:solidFill>
                  <a:prstClr val="white"/>
                </a:solidFill>
              </a:rPr>
              <a:t>The income levels mentioned in the following presentation are for illustration purposes only. They are not intended to represent the income of a typical Market Hong Kong Distributor, nor are they intended to represent that any given Independent Distributor will earn income in that amount. The success of any Market Hong Kong Independent Distributor will depend upon the amount of hard work, talent, and dedication which he or she devotes to building his or her Market Hong Kong Business.</a:t>
            </a:r>
            <a:endParaRPr lang="en-US" sz="700" dirty="0">
              <a:solidFill>
                <a:prstClr val="white"/>
              </a:solidFill>
            </a:endParaRPr>
          </a:p>
        </p:txBody>
      </p:sp>
      <p:sp>
        <p:nvSpPr>
          <p:cNvPr id="9" name="Text Box 4"/>
          <p:cNvSpPr txBox="1">
            <a:spLocks noChangeArrowheads="1"/>
          </p:cNvSpPr>
          <p:nvPr/>
        </p:nvSpPr>
        <p:spPr bwMode="auto">
          <a:xfrm>
            <a:off x="381000" y="232589"/>
            <a:ext cx="8305800" cy="1446550"/>
          </a:xfrm>
          <a:prstGeom prst="rect">
            <a:avLst/>
          </a:prstGeom>
          <a:noFill/>
          <a:ln w="9525">
            <a:noFill/>
            <a:miter lim="800000"/>
            <a:headEnd/>
            <a:tailEnd/>
          </a:ln>
          <a:effectLst/>
        </p:spPr>
        <p:txBody>
          <a:bodyPr wrap="square">
            <a:spAutoFit/>
          </a:bodyPr>
          <a:lstStyle/>
          <a:p>
            <a:pPr algn="ctr" eaLnBrk="0" fontAlgn="base" hangingPunct="0">
              <a:spcAft>
                <a:spcPct val="0"/>
              </a:spcAft>
            </a:pPr>
            <a:r>
              <a:rPr lang="zh-TW" altLang="en-US" sz="3200" dirty="0" smtClean="0">
                <a:solidFill>
                  <a:srgbClr val="FFFFFF"/>
                </a:solidFill>
                <a:ea typeface="華康儷中黑" pitchFamily="49" charset="-120"/>
              </a:rPr>
              <a:t>領導市場：</a:t>
            </a:r>
            <a:r>
              <a:rPr lang="en-US" altLang="zh-TW" sz="3200" dirty="0" err="1" smtClean="0">
                <a:solidFill>
                  <a:srgbClr val="FFFFFF"/>
                </a:solidFill>
                <a:ea typeface="華康儷中黑" pitchFamily="49" charset="-120"/>
              </a:rPr>
              <a:t>Isotonix</a:t>
            </a:r>
            <a:r>
              <a:rPr lang="en-US" altLang="zh-TW" sz="3200" dirty="0" smtClean="0">
                <a:solidFill>
                  <a:srgbClr val="FFFFFF"/>
                </a:solidFill>
                <a:ea typeface="華康儷中黑" pitchFamily="49" charset="-120"/>
              </a:rPr>
              <a:t>®</a:t>
            </a:r>
            <a:r>
              <a:rPr lang="zh-TW" altLang="en-US" sz="3200" dirty="0" smtClean="0">
                <a:solidFill>
                  <a:srgbClr val="FFFFFF"/>
                </a:solidFill>
                <a:ea typeface="華康儷中黑" pitchFamily="49" charset="-120"/>
              </a:rPr>
              <a:t>等壓傳輸系統與碧容健</a:t>
            </a:r>
            <a:r>
              <a:rPr lang="en-US" altLang="zh-TW" sz="3200" dirty="0" smtClean="0">
                <a:solidFill>
                  <a:srgbClr val="FFFFFF"/>
                </a:solidFill>
                <a:ea typeface="華康儷中黑" pitchFamily="49" charset="-120"/>
              </a:rPr>
              <a:t>®</a:t>
            </a:r>
            <a:r>
              <a:rPr lang="en-US" altLang="zh-TW" sz="3200" baseline="30000" dirty="0" smtClean="0">
                <a:solidFill>
                  <a:srgbClr val="FFFFFF"/>
                </a:solidFill>
                <a:ea typeface="華康儷中黑" pitchFamily="49" charset="-120"/>
              </a:rPr>
              <a:t> </a:t>
            </a:r>
            <a:endParaRPr lang="en-US" altLang="zh-TW" sz="3200" dirty="0" smtClean="0">
              <a:solidFill>
                <a:srgbClr val="FFFFFF"/>
              </a:solidFill>
              <a:ea typeface="華康儷中黑" pitchFamily="49" charset="-120"/>
            </a:endParaRPr>
          </a:p>
          <a:p>
            <a:pPr algn="ctr" eaLnBrk="0" fontAlgn="base" hangingPunct="0">
              <a:spcAft>
                <a:spcPct val="0"/>
              </a:spcAft>
            </a:pPr>
            <a:r>
              <a:rPr lang="en-US" sz="2800" dirty="0" smtClean="0">
                <a:solidFill>
                  <a:srgbClr val="FFFFFF"/>
                </a:solidFill>
                <a:ea typeface="華康儷中黑" pitchFamily="49" charset="-120"/>
              </a:rPr>
              <a:t>The Cutting Edge </a:t>
            </a:r>
          </a:p>
          <a:p>
            <a:pPr algn="ctr" eaLnBrk="0" fontAlgn="base" hangingPunct="0">
              <a:spcAft>
                <a:spcPct val="0"/>
              </a:spcAft>
            </a:pPr>
            <a:r>
              <a:rPr lang="en-US" sz="2800" dirty="0" err="1" smtClean="0">
                <a:solidFill>
                  <a:srgbClr val="FFFFFF"/>
                </a:solidFill>
                <a:ea typeface="華康儷中黑" pitchFamily="49" charset="-120"/>
              </a:rPr>
              <a:t>Isotonix</a:t>
            </a:r>
            <a:r>
              <a:rPr lang="en-US" sz="2800" dirty="0" smtClean="0">
                <a:solidFill>
                  <a:srgbClr val="FFFFFF"/>
                </a:solidFill>
                <a:ea typeface="華康儷中黑" pitchFamily="49" charset="-120"/>
              </a:rPr>
              <a:t>® Delivery System and </a:t>
            </a:r>
            <a:r>
              <a:rPr lang="en-US" sz="2800" dirty="0" err="1" smtClean="0">
                <a:solidFill>
                  <a:srgbClr val="FFFFFF"/>
                </a:solidFill>
                <a:ea typeface="華康儷中黑" pitchFamily="49" charset="-120"/>
              </a:rPr>
              <a:t>Pycnogenol</a:t>
            </a:r>
            <a:r>
              <a:rPr lang="en-US" sz="2800" dirty="0" smtClean="0">
                <a:solidFill>
                  <a:srgbClr val="FFFFFF"/>
                </a:solidFill>
                <a:ea typeface="華康儷中黑" pitchFamily="49" charset="-120"/>
              </a:rPr>
              <a:t>®</a:t>
            </a:r>
            <a:endParaRPr lang="en-US" sz="2800" baseline="30000" dirty="0">
              <a:solidFill>
                <a:srgbClr val="FFFFFF"/>
              </a:solidFill>
              <a:ea typeface="華康儷中黑" pitchFamily="49" charset="-120"/>
            </a:endParaRPr>
          </a:p>
        </p:txBody>
      </p:sp>
      <p:pic>
        <p:nvPicPr>
          <p:cNvPr id="1027" name="Picture 3" descr="\\172.20.1.31\Product_SC\Communications\Graphics\Speakers Photo\Field\YKTam2013_1.jpg"/>
          <p:cNvPicPr>
            <a:picLocks noChangeAspect="1" noChangeArrowheads="1"/>
          </p:cNvPicPr>
          <p:nvPr/>
        </p:nvPicPr>
        <p:blipFill>
          <a:blip r:embed="rId2" cstate="screen"/>
          <a:srcRect/>
          <a:stretch>
            <a:fillRect/>
          </a:stretch>
        </p:blipFill>
        <p:spPr bwMode="auto">
          <a:xfrm>
            <a:off x="457200" y="2133600"/>
            <a:ext cx="25908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994414631"/>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152400" y="-76200"/>
            <a:ext cx="7772400" cy="1143000"/>
          </a:xfrm>
        </p:spPr>
        <p:txBody>
          <a:bodyPr/>
          <a:lstStyle/>
          <a:p>
            <a:pPr algn="l"/>
            <a:r>
              <a:rPr lang="zh-TW" altLang="en-US" sz="4000" dirty="0" smtClean="0">
                <a:ea typeface="華康儷中黑" pitchFamily="49" charset="-120"/>
              </a:rPr>
              <a:t/>
            </a:r>
            <a:br>
              <a:rPr lang="zh-TW" altLang="en-US" sz="4000" dirty="0" smtClean="0">
                <a:ea typeface="華康儷中黑" pitchFamily="49" charset="-120"/>
              </a:rPr>
            </a:br>
            <a:r>
              <a:rPr lang="en-US" altLang="zh-TW" sz="3200" dirty="0" err="1" smtClean="0">
                <a:ea typeface="華康儷中黑" pitchFamily="49" charset="-120"/>
              </a:rPr>
              <a:t>Isotonix</a:t>
            </a:r>
            <a:r>
              <a:rPr lang="en-US" altLang="zh-TW" sz="3200" dirty="0" smtClean="0">
                <a:ea typeface="華康儷中黑" pitchFamily="49" charset="-120"/>
              </a:rPr>
              <a:t>®</a:t>
            </a:r>
            <a:r>
              <a:rPr lang="zh-TW" altLang="en-US" sz="3200" dirty="0" smtClean="0">
                <a:ea typeface="華康儷中黑" pitchFamily="49" charset="-120"/>
              </a:rPr>
              <a:t>配方促進快速、受控的營養傳輸 </a:t>
            </a:r>
            <a:r>
              <a:rPr lang="en-US" altLang="zh-TW" sz="4000" dirty="0" smtClean="0">
                <a:ea typeface="華康儷中黑" pitchFamily="49" charset="-120"/>
              </a:rPr>
              <a:t/>
            </a:r>
            <a:br>
              <a:rPr lang="en-US" altLang="zh-TW" sz="4000" dirty="0" smtClean="0">
                <a:ea typeface="華康儷中黑" pitchFamily="49" charset="-120"/>
              </a:rPr>
            </a:br>
            <a:r>
              <a:rPr lang="en-US" altLang="zh-TW" sz="2800" dirty="0" err="1" smtClean="0">
                <a:ea typeface="華康儷中黑" pitchFamily="49" charset="-120"/>
              </a:rPr>
              <a:t>Isotonix</a:t>
            </a:r>
            <a:r>
              <a:rPr lang="en-US" altLang="zh-TW" sz="2800" dirty="0" smtClean="0">
                <a:ea typeface="華康儷中黑" pitchFamily="49" charset="-120"/>
              </a:rPr>
              <a:t>® is Formulated for Fast, Controlled Delivery of Nutrients</a:t>
            </a:r>
            <a:endParaRPr lang="en-US" altLang="zh-TW" sz="2800" dirty="0" smtClean="0">
              <a:ea typeface="華康儷中黑" pitchFamily="49" charset="-120"/>
              <a:cs typeface="Times New Roman" pitchFamily="18" charset="0"/>
            </a:endParaRPr>
          </a:p>
        </p:txBody>
      </p:sp>
      <p:sp>
        <p:nvSpPr>
          <p:cNvPr id="17411" name="Rectangle 3"/>
          <p:cNvSpPr>
            <a:spLocks noGrp="1" noChangeArrowheads="1"/>
          </p:cNvSpPr>
          <p:nvPr>
            <p:ph idx="1"/>
          </p:nvPr>
        </p:nvSpPr>
        <p:spPr>
          <a:xfrm>
            <a:off x="152400" y="1646237"/>
            <a:ext cx="6553200" cy="4525963"/>
          </a:xfrm>
        </p:spPr>
        <p:txBody>
          <a:bodyPr/>
          <a:lstStyle/>
          <a:p>
            <a:pPr>
              <a:buFont typeface="Wingdings" pitchFamily="2" charset="2"/>
              <a:buChar char="Ø"/>
            </a:pPr>
            <a:r>
              <a:rPr lang="en-US" altLang="zh-TW" sz="2800" dirty="0" err="1" smtClean="0">
                <a:latin typeface="Calibri" pitchFamily="34" charset="0"/>
                <a:ea typeface="華康儷中黑" pitchFamily="49" charset="-120"/>
              </a:rPr>
              <a:t>Isotonix</a:t>
            </a:r>
            <a:r>
              <a:rPr lang="en-US" altLang="zh-TW" sz="2800" dirty="0" smtClean="0">
                <a:latin typeface="Calibri" pitchFamily="34" charset="0"/>
                <a:ea typeface="華康儷中黑" pitchFamily="49" charset="-120"/>
              </a:rPr>
              <a:t>®</a:t>
            </a:r>
            <a:r>
              <a:rPr lang="zh-TW" altLang="en-US" sz="2800" dirty="0" smtClean="0">
                <a:latin typeface="Calibri" pitchFamily="34" charset="0"/>
                <a:ea typeface="華康儷中黑" pitchFamily="49" charset="-120"/>
              </a:rPr>
              <a:t>產品以適當的糖份比例精心調配。因此， </a:t>
            </a:r>
            <a:r>
              <a:rPr lang="en-US" altLang="zh-TW" sz="2800" dirty="0" err="1" smtClean="0">
                <a:latin typeface="Calibri" pitchFamily="34" charset="0"/>
                <a:ea typeface="華康儷中黑" pitchFamily="49" charset="-120"/>
              </a:rPr>
              <a:t>Isotonix</a:t>
            </a:r>
            <a:r>
              <a:rPr lang="en-US" altLang="zh-TW" sz="2800" dirty="0" smtClean="0">
                <a:latin typeface="Calibri" pitchFamily="34" charset="0"/>
                <a:ea typeface="華康儷中黑" pitchFamily="49" charset="-120"/>
              </a:rPr>
              <a:t>®</a:t>
            </a:r>
            <a:r>
              <a:rPr lang="zh-TW" altLang="en-US" sz="2800" dirty="0" smtClean="0">
                <a:latin typeface="Calibri" pitchFamily="34" charset="0"/>
                <a:ea typeface="華康儷中黑" pitchFamily="49" charset="-120"/>
              </a:rPr>
              <a:t>產品不會因吸收位置飽和而限制維他命的吸收</a:t>
            </a:r>
            <a:endParaRPr lang="en-US" altLang="zh-TW" sz="2800" dirty="0" smtClean="0">
              <a:latin typeface="Calibri" pitchFamily="34" charset="0"/>
              <a:ea typeface="華康儷中黑" pitchFamily="49" charset="-120"/>
            </a:endParaRPr>
          </a:p>
          <a:p>
            <a:pPr>
              <a:buFont typeface="Wingdings" pitchFamily="2" charset="2"/>
              <a:buChar char="Ø"/>
            </a:pPr>
            <a:r>
              <a:rPr lang="en-US" altLang="zh-TW" sz="2800" dirty="0" err="1" smtClean="0">
                <a:latin typeface="Calibri" pitchFamily="34" charset="0"/>
                <a:ea typeface="華康儷中黑" pitchFamily="49" charset="-120"/>
              </a:rPr>
              <a:t>Isotonix</a:t>
            </a:r>
            <a:r>
              <a:rPr lang="en-US" altLang="zh-TW" sz="2800" dirty="0" smtClean="0">
                <a:latin typeface="Calibri" pitchFamily="34" charset="0"/>
                <a:ea typeface="華康儷中黑" pitchFamily="49" charset="-120"/>
              </a:rPr>
              <a:t>® products have been carefully formulated using the right ratio of sugars in the right amounts. Because of this, </a:t>
            </a:r>
            <a:r>
              <a:rPr lang="en-US" altLang="zh-TW" sz="2800" dirty="0" err="1" smtClean="0">
                <a:latin typeface="Calibri" pitchFamily="34" charset="0"/>
                <a:ea typeface="華康儷中黑" pitchFamily="49" charset="-120"/>
              </a:rPr>
              <a:t>Isotonix</a:t>
            </a:r>
            <a:r>
              <a:rPr lang="en-US" altLang="zh-TW" sz="2800" dirty="0" smtClean="0">
                <a:latin typeface="Calibri" pitchFamily="34" charset="0"/>
                <a:ea typeface="華康儷中黑" pitchFamily="49" charset="-120"/>
              </a:rPr>
              <a:t>® products do not limit vitamin absorption by saturating the absorption sites</a:t>
            </a:r>
            <a:endParaRPr lang="en-US" altLang="zh-TW" sz="2800" dirty="0" smtClean="0">
              <a:latin typeface="Calibri" pitchFamily="34" charset="0"/>
              <a:ea typeface="華康儷中黑" pitchFamily="49" charset="-120"/>
              <a:cs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pPr algn="l">
              <a:defRPr/>
            </a:pPr>
            <a:r>
              <a:rPr lang="zh-TW" altLang="en-US" sz="4000" dirty="0" smtClean="0">
                <a:ea typeface="華康儷中黑" pitchFamily="49" charset="-120"/>
              </a:rPr>
              <a:t>何謂等滲壓</a:t>
            </a:r>
            <a:r>
              <a:rPr lang="en-US" altLang="en-US" sz="4000" dirty="0" smtClean="0">
                <a:ea typeface="華康儷中黑" pitchFamily="49" charset="-120"/>
              </a:rPr>
              <a:t>(isotonic)?</a:t>
            </a:r>
            <a:br>
              <a:rPr lang="en-US" altLang="en-US" sz="4000" dirty="0" smtClean="0">
                <a:ea typeface="華康儷中黑" pitchFamily="49" charset="-120"/>
              </a:rPr>
            </a:br>
            <a:r>
              <a:rPr lang="en-US" altLang="en-US" sz="3600" dirty="0" smtClean="0">
                <a:ea typeface="華康儷中黑" pitchFamily="49" charset="-120"/>
              </a:rPr>
              <a:t>What does isotonic mean?</a:t>
            </a:r>
            <a:endParaRPr lang="en-US" altLang="en-US" sz="3600" dirty="0">
              <a:ea typeface="華康儷中黑" pitchFamily="49" charset="-120"/>
            </a:endParaRPr>
          </a:p>
        </p:txBody>
      </p:sp>
      <p:sp>
        <p:nvSpPr>
          <p:cNvPr id="1025" name="Rectangle 1"/>
          <p:cNvSpPr>
            <a:spLocks noChangeArrowheads="1"/>
          </p:cNvSpPr>
          <p:nvPr/>
        </p:nvSpPr>
        <p:spPr bwMode="auto">
          <a:xfrm>
            <a:off x="228600" y="3979277"/>
            <a:ext cx="65532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bg1"/>
                </a:solidFill>
                <a:effectLst/>
                <a:latin typeface="Calibri" pitchFamily="34" charset="0"/>
                <a:ea typeface="新細明體" pitchFamily="18" charset="-120"/>
                <a:cs typeface="Times New Roman" pitchFamily="18" charset="0"/>
              </a:rPr>
              <a:t>When used to describe solutions that are meant for consumption, isotonic means having the </a:t>
            </a:r>
            <a:r>
              <a:rPr lang="en-US" altLang="en-US" sz="2200" dirty="0" smtClean="0">
                <a:solidFill>
                  <a:srgbClr val="97E4FF"/>
                </a:solidFill>
                <a:latin typeface="Calibri" pitchFamily="34" charset="0"/>
                <a:ea typeface="華康儷中黑" pitchFamily="49" charset="-120"/>
              </a:rPr>
              <a:t>same fluid pressure as body fluids</a:t>
            </a:r>
            <a:r>
              <a:rPr kumimoji="0" lang="en-US" sz="2200" b="0" i="0" u="none" strike="noStrike" cap="none" normalizeH="0" baseline="0" dirty="0" smtClean="0">
                <a:ln>
                  <a:noFill/>
                </a:ln>
                <a:solidFill>
                  <a:schemeClr val="bg1"/>
                </a:solidFill>
                <a:effectLst/>
                <a:latin typeface="Calibri" pitchFamily="34" charset="0"/>
                <a:ea typeface="新細明體" pitchFamily="18" charset="-120"/>
                <a:cs typeface="Times New Roman" pitchFamily="18" charset="0"/>
              </a:rPr>
              <a:t>. </a:t>
            </a:r>
          </a:p>
          <a:p>
            <a:pPr fontAlgn="base">
              <a:spcBef>
                <a:spcPct val="0"/>
              </a:spcBef>
              <a:spcAft>
                <a:spcPct val="0"/>
              </a:spcAft>
            </a:pPr>
            <a:r>
              <a:rPr lang="en-US" sz="2200" dirty="0" err="1" smtClean="0">
                <a:solidFill>
                  <a:schemeClr val="bg1"/>
                </a:solidFill>
                <a:latin typeface="Calibri" pitchFamily="34" charset="0"/>
                <a:ea typeface="新細明體" pitchFamily="18" charset="-120"/>
                <a:cs typeface="Times New Roman" pitchFamily="18" charset="0"/>
              </a:rPr>
              <a:t>Isotonix</a:t>
            </a:r>
            <a:r>
              <a:rPr lang="en-US" sz="2200" dirty="0" smtClean="0">
                <a:solidFill>
                  <a:schemeClr val="bg1"/>
                </a:solidFill>
                <a:latin typeface="Calibri" pitchFamily="34" charset="0"/>
                <a:ea typeface="新細明體" pitchFamily="18" charset="-120"/>
                <a:cs typeface="Times New Roman" pitchFamily="18" charset="0"/>
              </a:rPr>
              <a:t> products are formulated with the proper balance of </a:t>
            </a:r>
            <a:r>
              <a:rPr lang="en-US" altLang="en-US" sz="2200" dirty="0" smtClean="0">
                <a:solidFill>
                  <a:srgbClr val="97E4FF"/>
                </a:solidFill>
                <a:latin typeface="Calibri" pitchFamily="34" charset="0"/>
                <a:ea typeface="華康儷中黑" pitchFamily="49" charset="-120"/>
              </a:rPr>
              <a:t>fructose</a:t>
            </a:r>
            <a:r>
              <a:rPr lang="en-US" sz="2200" dirty="0" smtClean="0">
                <a:solidFill>
                  <a:schemeClr val="bg1"/>
                </a:solidFill>
                <a:latin typeface="Calibri" pitchFamily="34" charset="0"/>
                <a:ea typeface="新細明體" pitchFamily="18" charset="-120"/>
                <a:cs typeface="Times New Roman" pitchFamily="18" charset="0"/>
              </a:rPr>
              <a:t>, </a:t>
            </a:r>
            <a:r>
              <a:rPr lang="en-US" altLang="en-US" sz="2200" dirty="0" smtClean="0">
                <a:solidFill>
                  <a:srgbClr val="97E4FF"/>
                </a:solidFill>
                <a:latin typeface="Calibri" pitchFamily="34" charset="0"/>
                <a:ea typeface="華康儷中黑" pitchFamily="49" charset="-120"/>
              </a:rPr>
              <a:t>d-glucose</a:t>
            </a:r>
            <a:r>
              <a:rPr lang="en-US" altLang="en-US" sz="2200" dirty="0" smtClean="0">
                <a:solidFill>
                  <a:schemeClr val="bg1"/>
                </a:solidFill>
                <a:latin typeface="Calibri" pitchFamily="34" charset="0"/>
                <a:ea typeface="華康儷中黑" pitchFamily="49" charset="-120"/>
              </a:rPr>
              <a:t>,</a:t>
            </a:r>
            <a:r>
              <a:rPr lang="en-US" altLang="en-US" sz="2200" dirty="0" smtClean="0">
                <a:solidFill>
                  <a:srgbClr val="97E4FF"/>
                </a:solidFill>
                <a:latin typeface="Calibri" pitchFamily="34" charset="0"/>
                <a:ea typeface="華康儷中黑" pitchFamily="49" charset="-120"/>
              </a:rPr>
              <a:t> citric acid</a:t>
            </a:r>
            <a:r>
              <a:rPr lang="en-US" sz="2200" dirty="0" smtClean="0">
                <a:solidFill>
                  <a:schemeClr val="bg1"/>
                </a:solidFill>
                <a:latin typeface="Calibri" pitchFamily="34" charset="0"/>
                <a:ea typeface="新細明體" pitchFamily="18" charset="-120"/>
                <a:cs typeface="Times New Roman" pitchFamily="18" charset="0"/>
              </a:rPr>
              <a:t>, </a:t>
            </a:r>
            <a:r>
              <a:rPr lang="en-US" altLang="en-US" sz="2200" dirty="0" smtClean="0">
                <a:solidFill>
                  <a:srgbClr val="97E4FF"/>
                </a:solidFill>
                <a:latin typeface="Calibri" pitchFamily="34" charset="0"/>
                <a:ea typeface="華康儷中黑" pitchFamily="49" charset="-120"/>
              </a:rPr>
              <a:t>potassium bicarbonate </a:t>
            </a:r>
            <a:r>
              <a:rPr lang="en-US" sz="2200" dirty="0" smtClean="0">
                <a:solidFill>
                  <a:schemeClr val="bg1"/>
                </a:solidFill>
                <a:latin typeface="Calibri" pitchFamily="34" charset="0"/>
                <a:ea typeface="新細明體" pitchFamily="18" charset="-120"/>
                <a:cs typeface="Times New Roman" pitchFamily="18" charset="0"/>
              </a:rPr>
              <a:t>and </a:t>
            </a:r>
            <a:r>
              <a:rPr lang="en-US" altLang="en-US" sz="2200" dirty="0" smtClean="0">
                <a:solidFill>
                  <a:srgbClr val="97E4FF"/>
                </a:solidFill>
                <a:latin typeface="Calibri" pitchFamily="34" charset="0"/>
                <a:ea typeface="華康儷中黑" pitchFamily="49" charset="-120"/>
              </a:rPr>
              <a:t>other key ingredients </a:t>
            </a:r>
            <a:r>
              <a:rPr lang="en-US" sz="2200" dirty="0" smtClean="0">
                <a:solidFill>
                  <a:schemeClr val="bg1"/>
                </a:solidFill>
                <a:latin typeface="Calibri" pitchFamily="34" charset="0"/>
                <a:ea typeface="新細明體" pitchFamily="18" charset="-120"/>
                <a:cs typeface="Times New Roman" pitchFamily="18" charset="0"/>
              </a:rPr>
              <a:t>to assure that they are isotonic when properly prepared. </a:t>
            </a:r>
            <a:endParaRPr lang="en-US" sz="2200" dirty="0" smtClean="0">
              <a:solidFill>
                <a:schemeClr val="bg1"/>
              </a:solidFill>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bg1"/>
              </a:solidFill>
              <a:effectLst/>
              <a:latin typeface="Arial" pitchFamily="34" charset="0"/>
            </a:endParaRPr>
          </a:p>
        </p:txBody>
      </p:sp>
      <p:sp>
        <p:nvSpPr>
          <p:cNvPr id="5" name="Rectangle 4"/>
          <p:cNvSpPr/>
          <p:nvPr/>
        </p:nvSpPr>
        <p:spPr>
          <a:xfrm>
            <a:off x="228600" y="1437144"/>
            <a:ext cx="6629400" cy="2677656"/>
          </a:xfrm>
          <a:prstGeom prst="rect">
            <a:avLst/>
          </a:prstGeom>
        </p:spPr>
        <p:txBody>
          <a:bodyPr wrap="square">
            <a:spAutoFit/>
          </a:bodyPr>
          <a:lstStyle/>
          <a:p>
            <a:pPr>
              <a:buNone/>
            </a:pPr>
            <a:r>
              <a:rPr lang="zh-TW" altLang="en-US" sz="2400" dirty="0" smtClean="0">
                <a:solidFill>
                  <a:schemeClr val="bg1"/>
                </a:solidFill>
                <a:latin typeface="華康儷中黑" pitchFamily="49" charset="-120"/>
                <a:ea typeface="華康儷中黑" pitchFamily="49" charset="-120"/>
              </a:rPr>
              <a:t>如果用來形容一種要吸收的溶液，「等滲壓」就表示與</a:t>
            </a:r>
            <a:r>
              <a:rPr lang="zh-TW" altLang="en-US" sz="2400" dirty="0" smtClean="0">
                <a:solidFill>
                  <a:srgbClr val="97E4FF"/>
                </a:solidFill>
                <a:latin typeface="華康儷中黑" pitchFamily="49" charset="-120"/>
                <a:ea typeface="華康儷中黑" pitchFamily="49" charset="-120"/>
              </a:rPr>
              <a:t>人類體液的液壓相同</a:t>
            </a:r>
            <a:r>
              <a:rPr lang="zh-TW" altLang="en-US" sz="2400" dirty="0" smtClean="0">
                <a:solidFill>
                  <a:schemeClr val="bg1"/>
                </a:solidFill>
                <a:latin typeface="華康儷中黑" pitchFamily="49" charset="-120"/>
                <a:ea typeface="華康儷中黑" pitchFamily="49" charset="-120"/>
              </a:rPr>
              <a:t>，即是，食物經過胃部消化變成溶液，準備進入小腸被吸收的狀態。</a:t>
            </a:r>
            <a:endParaRPr lang="en-US" altLang="zh-TW" sz="2400" dirty="0" smtClean="0">
              <a:solidFill>
                <a:schemeClr val="bg1"/>
              </a:solidFill>
              <a:latin typeface="華康儷中黑" pitchFamily="49" charset="-120"/>
              <a:ea typeface="華康儷中黑" pitchFamily="49" charset="-120"/>
            </a:endParaRPr>
          </a:p>
          <a:p>
            <a:r>
              <a:rPr lang="en-US" altLang="zh-TW" sz="2400" dirty="0" err="1" smtClean="0">
                <a:solidFill>
                  <a:schemeClr val="bg1"/>
                </a:solidFill>
                <a:latin typeface="Calibri" pitchFamily="34" charset="0"/>
                <a:ea typeface="華康儷中黑" pitchFamily="49" charset="-120"/>
              </a:rPr>
              <a:t>Isotonix</a:t>
            </a:r>
            <a:r>
              <a:rPr lang="zh-TW" altLang="en-US" sz="2400" dirty="0" smtClean="0">
                <a:solidFill>
                  <a:schemeClr val="bg1"/>
                </a:solidFill>
                <a:latin typeface="Calibri" pitchFamily="34" charset="0"/>
                <a:ea typeface="華康儷中黑" pitchFamily="49" charset="-120"/>
              </a:rPr>
              <a:t>產品配方中的</a:t>
            </a:r>
            <a:r>
              <a:rPr lang="zh-TW" altLang="en-US" sz="2400" dirty="0" smtClean="0">
                <a:solidFill>
                  <a:srgbClr val="97E4FF"/>
                </a:solidFill>
                <a:latin typeface="華康儷中黑" pitchFamily="49" charset="-120"/>
                <a:ea typeface="華康儷中黑" pitchFamily="49" charset="-120"/>
              </a:rPr>
              <a:t>果糖</a:t>
            </a:r>
            <a:r>
              <a:rPr lang="zh-TW" altLang="en-US" sz="2400" dirty="0" smtClean="0">
                <a:solidFill>
                  <a:schemeClr val="bg1"/>
                </a:solidFill>
                <a:latin typeface="Calibri" pitchFamily="34" charset="0"/>
                <a:ea typeface="華康儷中黑" pitchFamily="49" charset="-120"/>
              </a:rPr>
              <a:t>、</a:t>
            </a:r>
            <a:r>
              <a:rPr lang="zh-TW" altLang="en-US" sz="2400" dirty="0" smtClean="0">
                <a:solidFill>
                  <a:srgbClr val="97E4FF"/>
                </a:solidFill>
                <a:latin typeface="華康儷中黑" pitchFamily="49" charset="-120"/>
                <a:ea typeface="華康儷中黑" pitchFamily="49" charset="-120"/>
              </a:rPr>
              <a:t>葡萄糖</a:t>
            </a:r>
            <a:r>
              <a:rPr lang="zh-TW" altLang="en-US" sz="2400" dirty="0" smtClean="0">
                <a:solidFill>
                  <a:schemeClr val="bg1"/>
                </a:solidFill>
                <a:latin typeface="Calibri" pitchFamily="34" charset="0"/>
                <a:ea typeface="華康儷中黑" pitchFamily="49" charset="-120"/>
              </a:rPr>
              <a:t>、</a:t>
            </a:r>
            <a:r>
              <a:rPr lang="zh-TW" altLang="en-US" sz="2400" dirty="0" smtClean="0">
                <a:solidFill>
                  <a:srgbClr val="97E4FF"/>
                </a:solidFill>
                <a:latin typeface="華康儷中黑" pitchFamily="49" charset="-120"/>
                <a:ea typeface="華康儷中黑" pitchFamily="49" charset="-120"/>
              </a:rPr>
              <a:t>檸檬酸</a:t>
            </a:r>
            <a:r>
              <a:rPr lang="zh-TW" altLang="en-US" sz="2400" dirty="0" smtClean="0">
                <a:solidFill>
                  <a:schemeClr val="bg1"/>
                </a:solidFill>
                <a:latin typeface="Calibri" pitchFamily="34" charset="0"/>
                <a:ea typeface="華康儷中黑" pitchFamily="49" charset="-120"/>
              </a:rPr>
              <a:t>、</a:t>
            </a:r>
            <a:r>
              <a:rPr lang="zh-TW" altLang="en-US" sz="2400" dirty="0" smtClean="0">
                <a:solidFill>
                  <a:srgbClr val="97E4FF"/>
                </a:solidFill>
                <a:latin typeface="華康儷中黑" pitchFamily="49" charset="-120"/>
                <a:ea typeface="華康儷中黑" pitchFamily="49" charset="-120"/>
              </a:rPr>
              <a:t>碳酸氫鉀</a:t>
            </a:r>
            <a:r>
              <a:rPr lang="zh-TW" altLang="en-US" sz="2400" dirty="0" smtClean="0">
                <a:solidFill>
                  <a:schemeClr val="bg1"/>
                </a:solidFill>
                <a:latin typeface="Calibri" pitchFamily="34" charset="0"/>
                <a:ea typeface="華康儷中黑" pitchFamily="49" charset="-120"/>
              </a:rPr>
              <a:t>及</a:t>
            </a:r>
            <a:r>
              <a:rPr lang="zh-TW" altLang="en-US" sz="2400" dirty="0" smtClean="0">
                <a:solidFill>
                  <a:srgbClr val="97E4FF"/>
                </a:solidFill>
                <a:latin typeface="華康儷中黑" pitchFamily="49" charset="-120"/>
                <a:ea typeface="華康儷中黑" pitchFamily="49" charset="-120"/>
              </a:rPr>
              <a:t>其他主要成份</a:t>
            </a:r>
            <a:r>
              <a:rPr lang="zh-TW" altLang="en-US" sz="2400" dirty="0" smtClean="0">
                <a:solidFill>
                  <a:schemeClr val="bg1"/>
                </a:solidFill>
                <a:latin typeface="Calibri" pitchFamily="34" charset="0"/>
                <a:ea typeface="華康儷中黑" pitchFamily="49" charset="-120"/>
              </a:rPr>
              <a:t>搭配均衡，以確保正確調配飲用時達到等滲狀態。</a:t>
            </a:r>
            <a:endParaRPr lang="en-US" sz="2400" dirty="0" smtClean="0">
              <a:solidFill>
                <a:schemeClr val="bg1"/>
              </a:solidFill>
              <a:latin typeface="Calibri" pitchFamily="34" charset="0"/>
              <a:ea typeface="華康儷中黑" pitchFamily="49" charset="-120"/>
            </a:endParaRPr>
          </a:p>
          <a:p>
            <a:pPr>
              <a:buNone/>
            </a:pPr>
            <a:endParaRPr lang="en-US" sz="2400" dirty="0" smtClean="0">
              <a:solidFill>
                <a:schemeClr val="bg1"/>
              </a:solidFill>
              <a:latin typeface="華康儷中黑" pitchFamily="49" charset="-120"/>
              <a:ea typeface="華康儷中黑" pitchFamily="49" charset="-12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20000" cy="1143000"/>
          </a:xfr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pPr algn="l">
              <a:defRPr/>
            </a:pPr>
            <a:r>
              <a:rPr lang="en-US" altLang="zh-TW" sz="4000" dirty="0" err="1" smtClean="0">
                <a:ea typeface="華康儷中黑" pitchFamily="49" charset="-120"/>
              </a:rPr>
              <a:t>Isotonix</a:t>
            </a:r>
            <a:r>
              <a:rPr lang="en-US" altLang="zh-TW" sz="4000" dirty="0" smtClean="0">
                <a:ea typeface="華康儷中黑" pitchFamily="49" charset="-120"/>
              </a:rPr>
              <a:t>®</a:t>
            </a:r>
            <a:r>
              <a:rPr lang="zh-TW" altLang="en-US" sz="4000" dirty="0" smtClean="0">
                <a:ea typeface="華康儷中黑" pitchFamily="49" charset="-120"/>
              </a:rPr>
              <a:t>－最卓越的營養補充品之一 </a:t>
            </a:r>
            <a:r>
              <a:rPr lang="en-US" altLang="zh-TW" sz="3600" dirty="0" smtClean="0">
                <a:ea typeface="華康儷中黑" pitchFamily="49" charset="-120"/>
              </a:rPr>
              <a:t/>
            </a:r>
            <a:br>
              <a:rPr lang="en-US" altLang="zh-TW" sz="3600" dirty="0" smtClean="0">
                <a:ea typeface="華康儷中黑" pitchFamily="49" charset="-120"/>
              </a:rPr>
            </a:br>
            <a:r>
              <a:rPr lang="en-US" altLang="en-US" sz="3600" dirty="0" smtClean="0">
                <a:ea typeface="華康儷中黑" pitchFamily="49" charset="-120"/>
              </a:rPr>
              <a:t>One of the Best Supplements</a:t>
            </a:r>
            <a:endParaRPr lang="en-US" altLang="en-US" sz="3600" dirty="0">
              <a:ea typeface="華康儷中黑" pitchFamily="49" charset="-120"/>
            </a:endParaRPr>
          </a:p>
        </p:txBody>
      </p:sp>
      <p:sp>
        <p:nvSpPr>
          <p:cNvPr id="4" name="Rectangle 3"/>
          <p:cNvSpPr/>
          <p:nvPr/>
        </p:nvSpPr>
        <p:spPr>
          <a:xfrm>
            <a:off x="228600" y="1600200"/>
            <a:ext cx="6629400" cy="1569660"/>
          </a:xfrm>
          <a:prstGeom prst="rect">
            <a:avLst/>
          </a:prstGeom>
        </p:spPr>
        <p:txBody>
          <a:bodyPr wrap="square">
            <a:spAutoFit/>
          </a:bodyPr>
          <a:lstStyle/>
          <a:p>
            <a:pPr>
              <a:buFont typeface="Arial" pitchFamily="34" charset="0"/>
              <a:buChar char="•"/>
              <a:tabLst>
                <a:tab pos="274320" algn="l"/>
              </a:tabLst>
            </a:pPr>
            <a:r>
              <a:rPr lang="zh-TW" altLang="en-US" sz="2400" dirty="0" smtClean="0">
                <a:solidFill>
                  <a:schemeClr val="bg1"/>
                </a:solidFill>
                <a:latin typeface="華康儷中黑" pitchFamily="49" charset="-120"/>
                <a:ea typeface="華康儷中黑" pitchFamily="49" charset="-120"/>
              </a:rPr>
              <a:t> 產品為</a:t>
            </a:r>
            <a:r>
              <a:rPr lang="zh-TW" altLang="en-US" sz="2400" dirty="0" smtClean="0">
                <a:solidFill>
                  <a:srgbClr val="97E4FF"/>
                </a:solidFill>
                <a:latin typeface="Calibri" pitchFamily="34" charset="0"/>
                <a:ea typeface="華康儷中黑" pitchFamily="49" charset="-120"/>
              </a:rPr>
              <a:t>粉狀</a:t>
            </a:r>
            <a:r>
              <a:rPr lang="zh-TW" altLang="en-US" sz="2400" dirty="0" smtClean="0">
                <a:solidFill>
                  <a:schemeClr val="bg1"/>
                </a:solidFill>
                <a:latin typeface="華康儷中黑" pitchFamily="49" charset="-120"/>
                <a:ea typeface="華康儷中黑" pitchFamily="49" charset="-120"/>
              </a:rPr>
              <a:t>，無需如片劑般加入添加劑、粘稠</a:t>
            </a:r>
            <a:r>
              <a:rPr lang="en-US" altLang="zh-TW" sz="2400" dirty="0" smtClean="0">
                <a:solidFill>
                  <a:schemeClr val="bg1"/>
                </a:solidFill>
                <a:latin typeface="華康儷中黑" pitchFamily="49" charset="-120"/>
                <a:ea typeface="華康儷中黑" pitchFamily="49" charset="-120"/>
              </a:rPr>
              <a:t>	</a:t>
            </a:r>
            <a:r>
              <a:rPr lang="zh-TW" altLang="en-US" sz="2400" dirty="0" smtClean="0">
                <a:solidFill>
                  <a:schemeClr val="bg1"/>
                </a:solidFill>
                <a:latin typeface="華康儷中黑" pitchFamily="49" charset="-120"/>
                <a:ea typeface="華康儷中黑" pitchFamily="49" charset="-120"/>
              </a:rPr>
              <a:t>劑、膜衣和潤滑劑</a:t>
            </a:r>
            <a:endParaRPr lang="en-US" altLang="zh-TW" sz="2400" dirty="0" smtClean="0">
              <a:solidFill>
                <a:schemeClr val="bg1"/>
              </a:solidFill>
              <a:latin typeface="華康儷中黑" pitchFamily="49" charset="-120"/>
              <a:ea typeface="華康儷中黑" pitchFamily="49" charset="-120"/>
            </a:endParaRPr>
          </a:p>
          <a:p>
            <a:pPr>
              <a:buFont typeface="Arial" pitchFamily="34" charset="0"/>
              <a:buChar char="•"/>
            </a:pPr>
            <a:r>
              <a:rPr lang="zh-TW" altLang="en-US" sz="2400" dirty="0" smtClean="0">
                <a:solidFill>
                  <a:schemeClr val="bg1"/>
                </a:solidFill>
                <a:latin typeface="華康儷中黑" pitchFamily="49" charset="-120"/>
                <a:ea typeface="華康儷中黑" pitchFamily="49" charset="-120"/>
              </a:rPr>
              <a:t> 不含膠囊或其他添加劑</a:t>
            </a:r>
            <a:endParaRPr lang="en-US" altLang="zh-TW" sz="2400" dirty="0" smtClean="0">
              <a:solidFill>
                <a:schemeClr val="bg1"/>
              </a:solidFill>
              <a:latin typeface="華康儷中黑" pitchFamily="49" charset="-120"/>
              <a:ea typeface="華康儷中黑" pitchFamily="49" charset="-120"/>
            </a:endParaRPr>
          </a:p>
          <a:p>
            <a:pPr>
              <a:buFont typeface="Arial" pitchFamily="34" charset="0"/>
              <a:buChar char="•"/>
            </a:pPr>
            <a:r>
              <a:rPr lang="zh-TW" altLang="en-US" sz="2400" dirty="0" smtClean="0">
                <a:solidFill>
                  <a:schemeClr val="bg1"/>
                </a:solidFill>
                <a:latin typeface="華康儷中黑" pitchFamily="49" charset="-120"/>
                <a:ea typeface="華康儷中黑" pitchFamily="49" charset="-120"/>
              </a:rPr>
              <a:t> 吸收營養補充品所需的</a:t>
            </a:r>
            <a:r>
              <a:rPr lang="zh-TW" altLang="en-US" sz="2400" dirty="0" smtClean="0">
                <a:solidFill>
                  <a:srgbClr val="97E4FF"/>
                </a:solidFill>
                <a:latin typeface="Calibri" pitchFamily="34" charset="0"/>
                <a:ea typeface="華康儷中黑" pitchFamily="49" charset="-120"/>
              </a:rPr>
              <a:t>時間</a:t>
            </a:r>
            <a:r>
              <a:rPr lang="zh-TW" altLang="en-US" sz="2400" dirty="0" smtClean="0">
                <a:solidFill>
                  <a:schemeClr val="bg1"/>
                </a:solidFill>
                <a:latin typeface="華康儷中黑" pitchFamily="49" charset="-120"/>
                <a:ea typeface="華康儷中黑" pitchFamily="49" charset="-120"/>
              </a:rPr>
              <a:t>和</a:t>
            </a:r>
            <a:r>
              <a:rPr lang="zh-TW" altLang="en-US" sz="2400" dirty="0" smtClean="0">
                <a:solidFill>
                  <a:srgbClr val="97E4FF"/>
                </a:solidFill>
                <a:latin typeface="Calibri" pitchFamily="34" charset="0"/>
                <a:ea typeface="華康儷中黑" pitchFamily="49" charset="-120"/>
              </a:rPr>
              <a:t>工作</a:t>
            </a:r>
            <a:r>
              <a:rPr lang="zh-TW" altLang="en-US" sz="2400" dirty="0" smtClean="0">
                <a:solidFill>
                  <a:schemeClr val="bg1"/>
                </a:solidFill>
                <a:latin typeface="華康儷中黑" pitchFamily="49" charset="-120"/>
                <a:ea typeface="華康儷中黑" pitchFamily="49" charset="-120"/>
              </a:rPr>
              <a:t>便</a:t>
            </a:r>
            <a:r>
              <a:rPr lang="zh-TW" altLang="en-US" sz="2400" dirty="0" smtClean="0">
                <a:solidFill>
                  <a:srgbClr val="97E4FF"/>
                </a:solidFill>
                <a:latin typeface="Calibri" pitchFamily="34" charset="0"/>
                <a:ea typeface="華康儷中黑" pitchFamily="49" charset="-120"/>
              </a:rPr>
              <a:t>大大減少</a:t>
            </a:r>
            <a:endParaRPr lang="en-US" altLang="en-US" sz="2400" dirty="0" smtClean="0">
              <a:solidFill>
                <a:srgbClr val="97E4FF"/>
              </a:solidFill>
              <a:latin typeface="Calibri" pitchFamily="34" charset="0"/>
              <a:ea typeface="華康儷中黑" pitchFamily="49" charset="-120"/>
            </a:endParaRPr>
          </a:p>
        </p:txBody>
      </p:sp>
      <p:sp>
        <p:nvSpPr>
          <p:cNvPr id="5" name="Rectangle 4"/>
          <p:cNvSpPr/>
          <p:nvPr/>
        </p:nvSpPr>
        <p:spPr>
          <a:xfrm>
            <a:off x="228600" y="3657600"/>
            <a:ext cx="6629400" cy="2123658"/>
          </a:xfrm>
          <a:prstGeom prst="rect">
            <a:avLst/>
          </a:prstGeom>
        </p:spPr>
        <p:txBody>
          <a:bodyPr wrap="square">
            <a:spAutoFit/>
          </a:bodyPr>
          <a:lstStyle/>
          <a:p>
            <a:pPr>
              <a:buFont typeface="Arial" pitchFamily="34" charset="0"/>
              <a:buChar char="•"/>
              <a:tabLst>
                <a:tab pos="274320" algn="l"/>
              </a:tabLst>
            </a:pPr>
            <a:r>
              <a:rPr lang="en-US" sz="2200" dirty="0" smtClean="0">
                <a:solidFill>
                  <a:schemeClr val="bg1"/>
                </a:solidFill>
              </a:rPr>
              <a:t> </a:t>
            </a:r>
            <a:r>
              <a:rPr lang="en-US" altLang="en-US" sz="2200" dirty="0" smtClean="0">
                <a:solidFill>
                  <a:srgbClr val="97E4FF"/>
                </a:solidFill>
                <a:latin typeface="Calibri" pitchFamily="34" charset="0"/>
                <a:ea typeface="華康儷中黑" pitchFamily="49" charset="-120"/>
              </a:rPr>
              <a:t>Powders</a:t>
            </a:r>
            <a:r>
              <a:rPr lang="en-US" sz="2200" dirty="0" smtClean="0">
                <a:solidFill>
                  <a:schemeClr val="bg1"/>
                </a:solidFill>
              </a:rPr>
              <a:t>, none of the fillers, binders, coatings and 	lubricants that are common to tablet manufacturing 	are necessary</a:t>
            </a:r>
          </a:p>
          <a:p>
            <a:pPr>
              <a:buFont typeface="Arial" pitchFamily="34" charset="0"/>
              <a:buChar char="•"/>
              <a:tabLst>
                <a:tab pos="274320" algn="l"/>
              </a:tabLst>
            </a:pPr>
            <a:r>
              <a:rPr lang="en-US" sz="2200" dirty="0" smtClean="0">
                <a:solidFill>
                  <a:schemeClr val="bg1"/>
                </a:solidFill>
              </a:rPr>
              <a:t> No gelatin capsules or fillers</a:t>
            </a:r>
          </a:p>
          <a:p>
            <a:pPr>
              <a:buFont typeface="Arial" pitchFamily="34" charset="0"/>
              <a:buChar char="•"/>
              <a:tabLst>
                <a:tab pos="274320" algn="l"/>
              </a:tabLst>
            </a:pPr>
            <a:r>
              <a:rPr lang="en-US" sz="2200" dirty="0" smtClean="0">
                <a:solidFill>
                  <a:schemeClr val="bg1"/>
                </a:solidFill>
              </a:rPr>
              <a:t> Amount of </a:t>
            </a:r>
            <a:r>
              <a:rPr lang="en-US" altLang="en-US" sz="2200" dirty="0" smtClean="0">
                <a:solidFill>
                  <a:srgbClr val="97E4FF"/>
                </a:solidFill>
                <a:latin typeface="Calibri" pitchFamily="34" charset="0"/>
                <a:ea typeface="華康儷中黑" pitchFamily="49" charset="-120"/>
              </a:rPr>
              <a:t>time</a:t>
            </a:r>
            <a:r>
              <a:rPr lang="en-US" sz="2200" dirty="0" smtClean="0">
                <a:solidFill>
                  <a:schemeClr val="bg1"/>
                </a:solidFill>
              </a:rPr>
              <a:t> and </a:t>
            </a:r>
            <a:r>
              <a:rPr lang="en-US" altLang="en-US" sz="2200" dirty="0" smtClean="0">
                <a:solidFill>
                  <a:srgbClr val="97E4FF"/>
                </a:solidFill>
                <a:latin typeface="Calibri" pitchFamily="34" charset="0"/>
                <a:ea typeface="華康儷中黑" pitchFamily="49" charset="-120"/>
              </a:rPr>
              <a:t>work</a:t>
            </a:r>
            <a:r>
              <a:rPr lang="en-US" sz="2200" dirty="0" smtClean="0">
                <a:solidFill>
                  <a:schemeClr val="bg1"/>
                </a:solidFill>
              </a:rPr>
              <a:t> necessary to absorb a 	supplement is </a:t>
            </a:r>
            <a:r>
              <a:rPr lang="en-US" altLang="en-US" sz="2200" dirty="0" smtClean="0">
                <a:solidFill>
                  <a:srgbClr val="97E4FF"/>
                </a:solidFill>
                <a:latin typeface="Calibri" pitchFamily="34" charset="0"/>
                <a:ea typeface="華康儷中黑" pitchFamily="49" charset="-120"/>
              </a:rPr>
              <a:t>greatly decreased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08579" y="609601"/>
            <a:ext cx="8883021" cy="5527674"/>
            <a:chOff x="76453" y="685801"/>
            <a:chExt cx="8883021" cy="5527674"/>
          </a:xfrm>
        </p:grpSpPr>
        <p:sp>
          <p:nvSpPr>
            <p:cNvPr id="5" name="TextBox 4"/>
            <p:cNvSpPr txBox="1"/>
            <p:nvPr/>
          </p:nvSpPr>
          <p:spPr>
            <a:xfrm rot="16200000">
              <a:off x="-868560" y="4545938"/>
              <a:ext cx="2590802" cy="661720"/>
            </a:xfrm>
            <a:prstGeom prst="rect">
              <a:avLst/>
            </a:prstGeom>
            <a:solidFill>
              <a:srgbClr val="FFCC99"/>
            </a:solidFill>
            <a:ln>
              <a:solidFill>
                <a:srgbClr val="FFC000"/>
              </a:solidFill>
            </a:ln>
          </p:spPr>
          <p:txBody>
            <a:bodyPr wrap="square" rtlCol="0">
              <a:spAutoFit/>
            </a:bodyPr>
            <a:lstStyle/>
            <a:p>
              <a:pPr algn="ctr"/>
              <a:r>
                <a:rPr lang="zh-TW" altLang="en-US" sz="1900" dirty="0">
                  <a:solidFill>
                    <a:srgbClr val="1F497D">
                      <a:lumMod val="25000"/>
                    </a:srgbClr>
                  </a:solidFill>
                  <a:latin typeface="Calibri" pitchFamily="34" charset="0"/>
                  <a:ea typeface="華康儷中黑" pitchFamily="49" charset="-120"/>
                  <a:cs typeface="Arial" pitchFamily="34" charset="0"/>
                </a:rPr>
                <a:t>一般片劑</a:t>
              </a:r>
              <a:r>
                <a:rPr lang="en-US" altLang="zh-TW" sz="1900" dirty="0">
                  <a:solidFill>
                    <a:srgbClr val="1F497D">
                      <a:lumMod val="25000"/>
                    </a:srgbClr>
                  </a:solidFill>
                  <a:latin typeface="Calibri" pitchFamily="34" charset="0"/>
                  <a:ea typeface="華康儷中黑" pitchFamily="49" charset="-120"/>
                  <a:cs typeface="Arial" pitchFamily="34" charset="0"/>
                </a:rPr>
                <a:t>/</a:t>
              </a:r>
              <a:r>
                <a:rPr lang="zh-TW" altLang="en-US" sz="1900" dirty="0">
                  <a:solidFill>
                    <a:srgbClr val="1F497D">
                      <a:lumMod val="25000"/>
                    </a:srgbClr>
                  </a:solidFill>
                  <a:latin typeface="Calibri" pitchFamily="34" charset="0"/>
                  <a:ea typeface="華康儷中黑" pitchFamily="49" charset="-120"/>
                  <a:cs typeface="Arial" pitchFamily="34" charset="0"/>
                </a:rPr>
                <a:t>膠囊</a:t>
              </a:r>
              <a:r>
                <a:rPr lang="en-US" altLang="zh-TW" sz="1900" dirty="0">
                  <a:solidFill>
                    <a:srgbClr val="1F497D">
                      <a:lumMod val="25000"/>
                    </a:srgbClr>
                  </a:solidFill>
                  <a:latin typeface="Calibri" pitchFamily="34" charset="0"/>
                  <a:ea typeface="華康儷中黑" pitchFamily="49" charset="-120"/>
                  <a:cs typeface="Arial" pitchFamily="34" charset="0"/>
                </a:rPr>
                <a:t>/</a:t>
              </a:r>
              <a:r>
                <a:rPr lang="zh-TW" altLang="en-US" sz="1900" dirty="0">
                  <a:solidFill>
                    <a:srgbClr val="1F497D">
                      <a:lumMod val="25000"/>
                    </a:srgbClr>
                  </a:solidFill>
                  <a:latin typeface="Calibri" pitchFamily="34" charset="0"/>
                  <a:ea typeface="華康儷中黑" pitchFamily="49" charset="-120"/>
                  <a:cs typeface="Arial" pitchFamily="34" charset="0"/>
                </a:rPr>
                <a:t>軟膠囊</a:t>
              </a:r>
              <a:endParaRPr lang="en-US" sz="1900" dirty="0">
                <a:solidFill>
                  <a:prstClr val="black"/>
                </a:solidFill>
                <a:latin typeface="Calibri" pitchFamily="34" charset="0"/>
                <a:ea typeface="華康儷中黑" pitchFamily="49" charset="-120"/>
              </a:endParaRPr>
            </a:p>
            <a:p>
              <a:pPr algn="ctr"/>
              <a:r>
                <a:rPr lang="en-US" dirty="0">
                  <a:solidFill>
                    <a:srgbClr val="1F497D">
                      <a:lumMod val="25000"/>
                    </a:srgbClr>
                  </a:solidFill>
                  <a:latin typeface="Calibri" pitchFamily="34" charset="0"/>
                  <a:ea typeface="華康儷中黑" pitchFamily="49" charset="-120"/>
                </a:rPr>
                <a:t> tablet/ capsule/ </a:t>
              </a:r>
              <a:r>
                <a:rPr lang="en-US" dirty="0" err="1">
                  <a:solidFill>
                    <a:srgbClr val="1F497D">
                      <a:lumMod val="25000"/>
                    </a:srgbClr>
                  </a:solidFill>
                  <a:latin typeface="Calibri" pitchFamily="34" charset="0"/>
                  <a:ea typeface="華康儷中黑" pitchFamily="49" charset="-120"/>
                </a:rPr>
                <a:t>softgel</a:t>
              </a:r>
              <a:endParaRPr lang="en-US" dirty="0">
                <a:solidFill>
                  <a:srgbClr val="1F497D">
                    <a:lumMod val="25000"/>
                  </a:srgbClr>
                </a:solidFill>
                <a:latin typeface="Calibri" pitchFamily="34" charset="0"/>
                <a:ea typeface="華康儷中黑" pitchFamily="49" charset="-120"/>
              </a:endParaRPr>
            </a:p>
          </p:txBody>
        </p:sp>
        <p:grpSp>
          <p:nvGrpSpPr>
            <p:cNvPr id="3" name="Group 25"/>
            <p:cNvGrpSpPr/>
            <p:nvPr/>
          </p:nvGrpSpPr>
          <p:grpSpPr>
            <a:xfrm>
              <a:off x="76453" y="685801"/>
              <a:ext cx="8883021" cy="5527674"/>
              <a:chOff x="3183864" y="3318594"/>
              <a:chExt cx="6018406" cy="2669679"/>
            </a:xfrm>
          </p:grpSpPr>
          <p:grpSp>
            <p:nvGrpSpPr>
              <p:cNvPr id="4" name="Group 22"/>
              <p:cNvGrpSpPr/>
              <p:nvPr/>
            </p:nvGrpSpPr>
            <p:grpSpPr>
              <a:xfrm>
                <a:off x="3183864" y="3318594"/>
                <a:ext cx="2069169" cy="2669679"/>
                <a:chOff x="-77064" y="1832694"/>
                <a:chExt cx="2059545" cy="2669679"/>
              </a:xfrm>
            </p:grpSpPr>
            <p:sp>
              <p:nvSpPr>
                <p:cNvPr id="9" name="TextBox 8"/>
                <p:cNvSpPr txBox="1"/>
                <p:nvPr/>
              </p:nvSpPr>
              <p:spPr>
                <a:xfrm>
                  <a:off x="-77064" y="1943100"/>
                  <a:ext cx="513697" cy="1288070"/>
                </a:xfrm>
                <a:prstGeom prst="rect">
                  <a:avLst/>
                </a:prstGeom>
                <a:solidFill>
                  <a:schemeClr val="tx1"/>
                </a:solidFill>
                <a:ln w="19050">
                  <a:noFill/>
                </a:ln>
              </p:spPr>
              <p:txBody>
                <a:bodyPr vert="vert270" wrap="square" rtlCol="0">
                  <a:spAutoFit/>
                </a:bodyPr>
                <a:lstStyle/>
                <a:p>
                  <a:pPr algn="ctr">
                    <a:lnSpc>
                      <a:spcPts val="1524"/>
                    </a:lnSpc>
                  </a:pPr>
                  <a:r>
                    <a:rPr lang="en-US" sz="2000" dirty="0">
                      <a:solidFill>
                        <a:prstClr val="white"/>
                      </a:solidFill>
                      <a:latin typeface="Calibri" pitchFamily="34" charset="0"/>
                      <a:ea typeface="華康儷中黑" pitchFamily="49" charset="-120"/>
                    </a:rPr>
                    <a:t>Isotonix</a:t>
                  </a:r>
                  <a:r>
                    <a:rPr lang="en-US" sz="2000" baseline="30000" dirty="0">
                      <a:solidFill>
                        <a:prstClr val="white"/>
                      </a:solidFill>
                      <a:latin typeface="Calibri" pitchFamily="34" charset="0"/>
                      <a:ea typeface="華康儷中黑" pitchFamily="49" charset="-120"/>
                    </a:rPr>
                    <a:t>®</a:t>
                  </a:r>
                  <a:r>
                    <a:rPr lang="zh-TW" altLang="en-US" sz="2000" dirty="0">
                      <a:solidFill>
                        <a:prstClr val="white"/>
                      </a:solidFill>
                      <a:latin typeface="Calibri" pitchFamily="34" charset="0"/>
                      <a:ea typeface="華康儷中黑" pitchFamily="49" charset="-120"/>
                    </a:rPr>
                    <a:t>傳輸系統</a:t>
                  </a:r>
                  <a:endParaRPr lang="en-US" altLang="zh-TW" sz="2000" dirty="0">
                    <a:solidFill>
                      <a:prstClr val="white"/>
                    </a:solidFill>
                    <a:latin typeface="Calibri" pitchFamily="34" charset="0"/>
                    <a:ea typeface="華康儷中黑" pitchFamily="49" charset="-120"/>
                    <a:cs typeface="Arial" pitchFamily="34" charset="0"/>
                  </a:endParaRPr>
                </a:p>
                <a:p>
                  <a:pPr algn="ctr">
                    <a:lnSpc>
                      <a:spcPts val="1524"/>
                    </a:lnSpc>
                  </a:pPr>
                  <a:r>
                    <a:rPr lang="en-US" altLang="zh-TW" dirty="0">
                      <a:solidFill>
                        <a:prstClr val="white"/>
                      </a:solidFill>
                      <a:latin typeface="Calibri" pitchFamily="34" charset="0"/>
                      <a:ea typeface="華康儷中黑" pitchFamily="49" charset="-120"/>
                      <a:cs typeface="Arial" pitchFamily="34" charset="0"/>
                    </a:rPr>
                    <a:t>Isotonix</a:t>
                  </a:r>
                </a:p>
                <a:p>
                  <a:pPr algn="ctr">
                    <a:lnSpc>
                      <a:spcPts val="1524"/>
                    </a:lnSpc>
                  </a:pPr>
                  <a:endParaRPr lang="en-US" altLang="zh-TW" dirty="0">
                    <a:solidFill>
                      <a:prstClr val="white"/>
                    </a:solidFill>
                    <a:latin typeface="Calibri" pitchFamily="34" charset="0"/>
                    <a:ea typeface="華康儷中黑" pitchFamily="49" charset="-120"/>
                    <a:cs typeface="Arial" pitchFamily="34" charset="0"/>
                  </a:endParaRPr>
                </a:p>
              </p:txBody>
            </p:sp>
            <p:sp>
              <p:nvSpPr>
                <p:cNvPr id="10" name="TextBox 9"/>
                <p:cNvSpPr txBox="1"/>
                <p:nvPr/>
              </p:nvSpPr>
              <p:spPr>
                <a:xfrm>
                  <a:off x="333859" y="1832694"/>
                  <a:ext cx="1644376" cy="547512"/>
                </a:xfrm>
                <a:prstGeom prst="rect">
                  <a:avLst/>
                </a:prstGeom>
                <a:solidFill>
                  <a:schemeClr val="tx1"/>
                </a:solidFill>
                <a:ln w="19050">
                  <a:solidFill>
                    <a:schemeClr val="tx1"/>
                  </a:solidFill>
                </a:ln>
              </p:spPr>
              <p:txBody>
                <a:bodyPr wrap="square" rtlCol="0">
                  <a:spAutoFit/>
                </a:bodyPr>
                <a:lstStyle/>
                <a:p>
                  <a:r>
                    <a:rPr lang="zh-TW" altLang="en-US" sz="2000" dirty="0">
                      <a:solidFill>
                        <a:prstClr val="white"/>
                      </a:solidFill>
                      <a:latin typeface="Calibri" pitchFamily="34" charset="0"/>
                      <a:ea typeface="華康儷中黑" pitchFamily="49" charset="-120"/>
                      <a:cs typeface="Arial" pitchFamily="34" charset="0"/>
                    </a:rPr>
                    <a:t>迅速被人體吸收</a:t>
                  </a:r>
                  <a:endParaRPr lang="en-US" altLang="zh-TW" sz="2000" dirty="0">
                    <a:solidFill>
                      <a:prstClr val="white"/>
                    </a:solidFill>
                    <a:latin typeface="Calibri" pitchFamily="34" charset="0"/>
                    <a:ea typeface="華康儷中黑" pitchFamily="49" charset="-120"/>
                    <a:cs typeface="Arial" pitchFamily="34" charset="0"/>
                  </a:endParaRPr>
                </a:p>
                <a:p>
                  <a:r>
                    <a:rPr lang="en-US" altLang="zh-TW" dirty="0">
                      <a:solidFill>
                        <a:prstClr val="white"/>
                      </a:solidFill>
                      <a:latin typeface="Calibri" pitchFamily="34" charset="0"/>
                      <a:ea typeface="華康儷中黑" pitchFamily="49" charset="-120"/>
                      <a:cs typeface="Arial" pitchFamily="34" charset="0"/>
                    </a:rPr>
                    <a:t>Rapidly absorbed by the body</a:t>
                  </a:r>
                </a:p>
                <a:p>
                  <a:pPr>
                    <a:lnSpc>
                      <a:spcPts val="1415"/>
                    </a:lnSpc>
                  </a:pPr>
                  <a:endParaRPr lang="en-US" altLang="zh-TW" sz="1600" dirty="0">
                    <a:solidFill>
                      <a:prstClr val="white"/>
                    </a:solidFill>
                    <a:latin typeface="Calibri" pitchFamily="34" charset="0"/>
                    <a:ea typeface="華康儷中黑" pitchFamily="49" charset="-120"/>
                    <a:cs typeface="Arial" pitchFamily="34" charset="0"/>
                  </a:endParaRPr>
                </a:p>
              </p:txBody>
            </p:sp>
            <p:sp>
              <p:nvSpPr>
                <p:cNvPr id="11" name="TextBox 10"/>
                <p:cNvSpPr txBox="1"/>
                <p:nvPr/>
              </p:nvSpPr>
              <p:spPr>
                <a:xfrm>
                  <a:off x="333859" y="2303932"/>
                  <a:ext cx="1644376" cy="743228"/>
                </a:xfrm>
                <a:prstGeom prst="rect">
                  <a:avLst/>
                </a:prstGeom>
                <a:solidFill>
                  <a:schemeClr val="tx1"/>
                </a:solidFill>
                <a:ln w="19050">
                  <a:solidFill>
                    <a:schemeClr val="tx1"/>
                  </a:solidFill>
                </a:ln>
              </p:spPr>
              <p:txBody>
                <a:bodyPr wrap="square" rtlCol="0">
                  <a:spAutoFit/>
                </a:bodyPr>
                <a:lstStyle/>
                <a:p>
                  <a:r>
                    <a:rPr lang="zh-TW" altLang="en-US" sz="2000" dirty="0">
                      <a:solidFill>
                        <a:prstClr val="white"/>
                      </a:solidFill>
                      <a:latin typeface="Calibri" pitchFamily="34" charset="0"/>
                      <a:ea typeface="華康儷中黑" pitchFamily="49" charset="-120"/>
                      <a:cs typeface="Arial" pitchFamily="34" charset="0"/>
                    </a:rPr>
                    <a:t>高濃度的維他命和礦物質</a:t>
                  </a:r>
                </a:p>
                <a:p>
                  <a:r>
                    <a:rPr lang="ca-ES" altLang="zh-TW" dirty="0">
                      <a:solidFill>
                        <a:prstClr val="white"/>
                      </a:solidFill>
                      <a:latin typeface="Calibri" pitchFamily="34" charset="0"/>
                      <a:ea typeface="華康儷中黑" pitchFamily="49" charset="-120"/>
                      <a:cs typeface="Arial" pitchFamily="34" charset="0"/>
                    </a:rPr>
                    <a:t>H</a:t>
                  </a:r>
                  <a:r>
                    <a:rPr lang="en-US" altLang="zh-TW" dirty="0" err="1">
                      <a:solidFill>
                        <a:prstClr val="white"/>
                      </a:solidFill>
                      <a:latin typeface="Calibri" pitchFamily="34" charset="0"/>
                      <a:ea typeface="華康儷中黑" pitchFamily="49" charset="-120"/>
                      <a:cs typeface="Arial" pitchFamily="34" charset="0"/>
                    </a:rPr>
                    <a:t>igh</a:t>
                  </a:r>
                  <a:r>
                    <a:rPr lang="en-US" altLang="zh-TW" dirty="0">
                      <a:solidFill>
                        <a:prstClr val="white"/>
                      </a:solidFill>
                      <a:latin typeface="Calibri" pitchFamily="34" charset="0"/>
                      <a:ea typeface="華康儷中黑" pitchFamily="49" charset="-120"/>
                      <a:cs typeface="Arial" pitchFamily="34" charset="0"/>
                    </a:rPr>
                    <a:t> concentration of vitamins and minerals</a:t>
                  </a:r>
                  <a:endParaRPr lang="en-US" altLang="zh-TW" sz="1600" dirty="0">
                    <a:solidFill>
                      <a:prstClr val="white"/>
                    </a:solidFill>
                    <a:latin typeface="Calibri" pitchFamily="34" charset="0"/>
                    <a:ea typeface="華康儷中黑" pitchFamily="49" charset="-120"/>
                    <a:cs typeface="Arial" pitchFamily="34" charset="0"/>
                  </a:endParaRPr>
                </a:p>
                <a:p>
                  <a:endParaRPr lang="en-US" altLang="zh-TW" dirty="0">
                    <a:solidFill>
                      <a:prstClr val="white"/>
                    </a:solidFill>
                    <a:latin typeface="Calibri" pitchFamily="34" charset="0"/>
                    <a:ea typeface="華康儷中黑" pitchFamily="49" charset="-120"/>
                    <a:cs typeface="Arial" pitchFamily="34" charset="0"/>
                  </a:endParaRPr>
                </a:p>
              </p:txBody>
            </p:sp>
            <p:sp>
              <p:nvSpPr>
                <p:cNvPr id="12" name="TextBox 11"/>
                <p:cNvSpPr txBox="1"/>
                <p:nvPr/>
              </p:nvSpPr>
              <p:spPr>
                <a:xfrm>
                  <a:off x="333859" y="2916371"/>
                  <a:ext cx="1644376" cy="327020"/>
                </a:xfrm>
                <a:prstGeom prst="rect">
                  <a:avLst/>
                </a:prstGeom>
                <a:solidFill>
                  <a:schemeClr val="tx1"/>
                </a:solidFill>
                <a:ln w="19050">
                  <a:solidFill>
                    <a:schemeClr val="tx1"/>
                  </a:solidFill>
                </a:ln>
              </p:spPr>
              <p:txBody>
                <a:bodyPr wrap="square" rtlCol="0">
                  <a:spAutoFit/>
                </a:bodyPr>
                <a:lstStyle/>
                <a:p>
                  <a:r>
                    <a:rPr lang="zh-TW" altLang="en-US" sz="2000" dirty="0">
                      <a:solidFill>
                        <a:prstClr val="white"/>
                      </a:solidFill>
                      <a:latin typeface="Calibri" pitchFamily="34" charset="0"/>
                      <a:ea typeface="華康儷中黑" pitchFamily="49" charset="-120"/>
                      <a:cs typeface="Arial" pitchFamily="34" charset="0"/>
                    </a:rPr>
                    <a:t>效果顯著</a:t>
                  </a:r>
                  <a:endParaRPr lang="en-US" altLang="zh-TW" sz="2000" dirty="0">
                    <a:solidFill>
                      <a:prstClr val="white"/>
                    </a:solidFill>
                    <a:latin typeface="Calibri" pitchFamily="34" charset="0"/>
                    <a:ea typeface="華康儷中黑" pitchFamily="49" charset="-120"/>
                    <a:cs typeface="Arial" pitchFamily="34" charset="0"/>
                  </a:endParaRPr>
                </a:p>
                <a:p>
                  <a:r>
                    <a:rPr lang="en-US" altLang="zh-TW" dirty="0">
                      <a:solidFill>
                        <a:prstClr val="white"/>
                      </a:solidFill>
                      <a:latin typeface="Calibri" pitchFamily="34" charset="0"/>
                      <a:ea typeface="華康儷中黑" pitchFamily="49" charset="-120"/>
                      <a:cs typeface="Arial" pitchFamily="34" charset="0"/>
                    </a:rPr>
                    <a:t>Maximum results</a:t>
                  </a:r>
                </a:p>
              </p:txBody>
            </p:sp>
            <p:sp>
              <p:nvSpPr>
                <p:cNvPr id="13" name="TextBox 12"/>
                <p:cNvSpPr txBox="1"/>
                <p:nvPr/>
              </p:nvSpPr>
              <p:spPr>
                <a:xfrm>
                  <a:off x="333859" y="3231170"/>
                  <a:ext cx="1644376" cy="847280"/>
                </a:xfrm>
                <a:prstGeom prst="rect">
                  <a:avLst/>
                </a:prstGeom>
                <a:solidFill>
                  <a:srgbClr val="FFCC99"/>
                </a:solidFill>
                <a:ln w="19050">
                  <a:solidFill>
                    <a:schemeClr val="tx1"/>
                  </a:solidFill>
                </a:ln>
              </p:spPr>
              <p:txBody>
                <a:bodyPr wrap="square" rtlCol="0">
                  <a:spAutoFit/>
                </a:bodyPr>
                <a:lstStyle/>
                <a:p>
                  <a:r>
                    <a:rPr lang="zh-TW" altLang="en-US" sz="2000" dirty="0">
                      <a:solidFill>
                        <a:srgbClr val="002060"/>
                      </a:solidFill>
                      <a:latin typeface="Calibri" pitchFamily="34" charset="0"/>
                      <a:ea typeface="華康儷中黑" pitchFamily="49" charset="-120"/>
                      <a:cs typeface="Arial" pitchFamily="34" charset="0"/>
                    </a:rPr>
                    <a:t>吸收率較低</a:t>
                  </a:r>
                  <a:endParaRPr lang="en-US" altLang="zh-TW" sz="2000" dirty="0">
                    <a:solidFill>
                      <a:srgbClr val="002060"/>
                    </a:solidFill>
                    <a:latin typeface="Calibri" pitchFamily="34" charset="0"/>
                    <a:ea typeface="華康儷中黑" pitchFamily="49" charset="-120"/>
                    <a:cs typeface="Arial" pitchFamily="34" charset="0"/>
                  </a:endParaRPr>
                </a:p>
                <a:p>
                  <a:r>
                    <a:rPr lang="en-US" altLang="zh-TW" dirty="0">
                      <a:solidFill>
                        <a:srgbClr val="002060"/>
                      </a:solidFill>
                      <a:latin typeface="Calibri" pitchFamily="34" charset="0"/>
                      <a:ea typeface="華康儷中黑" pitchFamily="49" charset="-120"/>
                      <a:cs typeface="Arial" pitchFamily="34" charset="0"/>
                    </a:rPr>
                    <a:t>Minimal absorption</a:t>
                  </a:r>
                </a:p>
                <a:p>
                  <a:pPr>
                    <a:lnSpc>
                      <a:spcPts val="1415"/>
                    </a:lnSpc>
                  </a:pPr>
                  <a:endParaRPr lang="en-US" altLang="zh-TW" sz="1600" dirty="0">
                    <a:solidFill>
                      <a:srgbClr val="002060"/>
                    </a:solidFill>
                    <a:latin typeface="Calibri" pitchFamily="34" charset="0"/>
                    <a:ea typeface="華康儷中黑" pitchFamily="49" charset="-120"/>
                    <a:cs typeface="Arial" pitchFamily="34" charset="0"/>
                  </a:endParaRPr>
                </a:p>
                <a:p>
                  <a:pPr>
                    <a:lnSpc>
                      <a:spcPts val="1415"/>
                    </a:lnSpc>
                  </a:pPr>
                  <a:endParaRPr lang="en-US" altLang="zh-TW" sz="1600" dirty="0">
                    <a:solidFill>
                      <a:srgbClr val="002060"/>
                    </a:solidFill>
                    <a:latin typeface="Calibri" pitchFamily="34" charset="0"/>
                    <a:ea typeface="華康儷中黑" pitchFamily="49" charset="-120"/>
                    <a:cs typeface="Arial" pitchFamily="34" charset="0"/>
                  </a:endParaRPr>
                </a:p>
                <a:p>
                  <a:pPr>
                    <a:lnSpc>
                      <a:spcPts val="1415"/>
                    </a:lnSpc>
                  </a:pPr>
                  <a:endParaRPr lang="en-US" altLang="zh-TW" sz="1600" dirty="0">
                    <a:solidFill>
                      <a:srgbClr val="002060"/>
                    </a:solidFill>
                    <a:latin typeface="Calibri" pitchFamily="34" charset="0"/>
                    <a:ea typeface="華康儷中黑" pitchFamily="49" charset="-120"/>
                    <a:cs typeface="Arial" pitchFamily="34" charset="0"/>
                  </a:endParaRPr>
                </a:p>
                <a:p>
                  <a:pPr>
                    <a:lnSpc>
                      <a:spcPts val="1415"/>
                    </a:lnSpc>
                  </a:pPr>
                  <a:endParaRPr lang="en-US" altLang="zh-TW" sz="1600" dirty="0">
                    <a:solidFill>
                      <a:srgbClr val="002060"/>
                    </a:solidFill>
                    <a:latin typeface="Calibri" pitchFamily="34" charset="0"/>
                    <a:ea typeface="華康儷中黑" pitchFamily="49" charset="-120"/>
                    <a:cs typeface="Arial" pitchFamily="34" charset="0"/>
                  </a:endParaRPr>
                </a:p>
                <a:p>
                  <a:pPr>
                    <a:lnSpc>
                      <a:spcPts val="1415"/>
                    </a:lnSpc>
                  </a:pPr>
                  <a:endParaRPr lang="en-US" altLang="zh-TW" sz="1600" dirty="0">
                    <a:solidFill>
                      <a:srgbClr val="002060"/>
                    </a:solidFill>
                    <a:latin typeface="Calibri" pitchFamily="34" charset="0"/>
                    <a:ea typeface="華康儷中黑" pitchFamily="49" charset="-120"/>
                    <a:cs typeface="Arial" pitchFamily="34" charset="0"/>
                  </a:endParaRPr>
                </a:p>
                <a:p>
                  <a:pPr>
                    <a:lnSpc>
                      <a:spcPts val="1415"/>
                    </a:lnSpc>
                  </a:pPr>
                  <a:endParaRPr lang="ca-ES" altLang="zh-TW" sz="1600" dirty="0">
                    <a:solidFill>
                      <a:srgbClr val="002060"/>
                    </a:solidFill>
                    <a:latin typeface="Calibri" pitchFamily="34" charset="0"/>
                    <a:ea typeface="華康儷中黑" pitchFamily="49" charset="-120"/>
                    <a:cs typeface="Arial" pitchFamily="34" charset="0"/>
                  </a:endParaRPr>
                </a:p>
              </p:txBody>
            </p:sp>
            <p:sp>
              <p:nvSpPr>
                <p:cNvPr id="14" name="TextBox 13"/>
                <p:cNvSpPr txBox="1"/>
                <p:nvPr/>
              </p:nvSpPr>
              <p:spPr>
                <a:xfrm>
                  <a:off x="338105" y="3709596"/>
                  <a:ext cx="1644376" cy="792777"/>
                </a:xfrm>
                <a:prstGeom prst="rect">
                  <a:avLst/>
                </a:prstGeom>
                <a:solidFill>
                  <a:srgbClr val="FFCC99"/>
                </a:solidFill>
                <a:ln w="19050">
                  <a:solidFill>
                    <a:schemeClr val="tx1"/>
                  </a:solidFill>
                </a:ln>
              </p:spPr>
              <p:txBody>
                <a:bodyPr wrap="square" rtlCol="0">
                  <a:spAutoFit/>
                </a:bodyPr>
                <a:lstStyle/>
                <a:p>
                  <a:r>
                    <a:rPr lang="zh-TW" altLang="en-US" sz="2000" dirty="0">
                      <a:solidFill>
                        <a:srgbClr val="002060"/>
                      </a:solidFill>
                      <a:latin typeface="Calibri" pitchFamily="34" charset="0"/>
                      <a:ea typeface="華康儷中黑" pitchFamily="49" charset="-120"/>
                      <a:cs typeface="Arial" pitchFamily="34" charset="0"/>
                    </a:rPr>
                    <a:t>營養素被稀釋</a:t>
                  </a:r>
                  <a:endParaRPr lang="ca-ES" altLang="zh-TW" sz="2000" dirty="0">
                    <a:solidFill>
                      <a:srgbClr val="002060"/>
                    </a:solidFill>
                    <a:latin typeface="Calibri" pitchFamily="34" charset="0"/>
                    <a:ea typeface="華康儷中黑" pitchFamily="49" charset="-120"/>
                    <a:cs typeface="Arial" pitchFamily="34" charset="0"/>
                  </a:endParaRPr>
                </a:p>
                <a:p>
                  <a:r>
                    <a:rPr lang="en-US" altLang="zh-TW" dirty="0">
                      <a:solidFill>
                        <a:srgbClr val="002060"/>
                      </a:solidFill>
                      <a:latin typeface="Calibri" pitchFamily="34" charset="0"/>
                      <a:ea typeface="華康儷中黑" pitchFamily="49" charset="-120"/>
                      <a:cs typeface="Arial" pitchFamily="34" charset="0"/>
                    </a:rPr>
                    <a:t>Dilated nutrients</a:t>
                  </a:r>
                </a:p>
                <a:p>
                  <a:endParaRPr lang="en-US" altLang="zh-TW" sz="1600" dirty="0">
                    <a:solidFill>
                      <a:srgbClr val="002060"/>
                    </a:solidFill>
                    <a:latin typeface="Calibri" pitchFamily="34" charset="0"/>
                    <a:ea typeface="華康儷中黑" pitchFamily="49" charset="-120"/>
                    <a:cs typeface="Arial" pitchFamily="34" charset="0"/>
                  </a:endParaRPr>
                </a:p>
                <a:p>
                  <a:pPr>
                    <a:lnSpc>
                      <a:spcPts val="1415"/>
                    </a:lnSpc>
                  </a:pPr>
                  <a:endParaRPr lang="en-US" altLang="zh-TW" sz="1600" dirty="0">
                    <a:solidFill>
                      <a:srgbClr val="002060"/>
                    </a:solidFill>
                    <a:latin typeface="Calibri" pitchFamily="34" charset="0"/>
                    <a:ea typeface="華康儷中黑" pitchFamily="49" charset="-120"/>
                    <a:cs typeface="Arial" pitchFamily="34" charset="0"/>
                  </a:endParaRPr>
                </a:p>
                <a:p>
                  <a:pPr>
                    <a:lnSpc>
                      <a:spcPts val="1415"/>
                    </a:lnSpc>
                  </a:pPr>
                  <a:endParaRPr lang="en-US" altLang="zh-TW" sz="1600" dirty="0">
                    <a:solidFill>
                      <a:srgbClr val="002060"/>
                    </a:solidFill>
                    <a:latin typeface="Calibri" pitchFamily="34" charset="0"/>
                    <a:ea typeface="華康儷中黑" pitchFamily="49" charset="-120"/>
                    <a:cs typeface="Arial" pitchFamily="34" charset="0"/>
                  </a:endParaRPr>
                </a:p>
                <a:p>
                  <a:pPr>
                    <a:lnSpc>
                      <a:spcPts val="1415"/>
                    </a:lnSpc>
                  </a:pPr>
                  <a:endParaRPr lang="en-US" altLang="zh-TW" sz="1600" dirty="0">
                    <a:solidFill>
                      <a:srgbClr val="002060"/>
                    </a:solidFill>
                    <a:latin typeface="Calibri" pitchFamily="34" charset="0"/>
                    <a:ea typeface="華康儷中黑" pitchFamily="49" charset="-120"/>
                    <a:cs typeface="Arial" pitchFamily="34" charset="0"/>
                  </a:endParaRPr>
                </a:p>
                <a:p>
                  <a:pPr>
                    <a:lnSpc>
                      <a:spcPts val="1415"/>
                    </a:lnSpc>
                  </a:pPr>
                  <a:endParaRPr lang="en-US" altLang="zh-TW" sz="1600" dirty="0">
                    <a:solidFill>
                      <a:srgbClr val="002060"/>
                    </a:solidFill>
                    <a:latin typeface="Calibri" pitchFamily="34" charset="0"/>
                    <a:ea typeface="華康儷中黑" pitchFamily="49" charset="-120"/>
                    <a:cs typeface="Arial" pitchFamily="34" charset="0"/>
                  </a:endParaRPr>
                </a:p>
              </p:txBody>
            </p:sp>
          </p:grpSp>
          <p:pic>
            <p:nvPicPr>
              <p:cNvPr id="8" name="Picture 9" descr="F:\NMTSS\Regional Event\AC 2011\Printing\VitC+Green 2011 May\Isotonix Absorption.png"/>
              <p:cNvPicPr>
                <a:picLocks noChangeAspect="1" noChangeArrowheads="1"/>
              </p:cNvPicPr>
              <p:nvPr/>
            </p:nvPicPr>
            <p:blipFill>
              <a:blip r:embed="rId2" cstate="print"/>
              <a:srcRect l="24480"/>
              <a:stretch>
                <a:fillRect/>
              </a:stretch>
            </p:blipFill>
            <p:spPr bwMode="auto">
              <a:xfrm>
                <a:off x="5248767" y="3429000"/>
                <a:ext cx="3953503" cy="2540245"/>
              </a:xfrm>
              <a:prstGeom prst="rect">
                <a:avLst/>
              </a:prstGeom>
              <a:noFill/>
              <a:ln w="12700">
                <a:solidFill>
                  <a:schemeClr val="tx1"/>
                </a:solidFill>
              </a:ln>
            </p:spPr>
          </p:pic>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TW" altLang="en-US" sz="3600" dirty="0" smtClean="0">
                <a:ea typeface="華康儷中黑" pitchFamily="49" charset="-120"/>
              </a:rPr>
              <a:t>碧容健</a:t>
            </a:r>
            <a:r>
              <a:rPr lang="en-US" altLang="zh-TW" sz="3600" baseline="30000" dirty="0" smtClean="0">
                <a:ea typeface="華康儷中黑" pitchFamily="49" charset="-120"/>
              </a:rPr>
              <a:t>® </a:t>
            </a:r>
            <a:r>
              <a:rPr lang="zh-TW" altLang="en-US" sz="3600" dirty="0" smtClean="0">
                <a:ea typeface="華康儷中黑" pitchFamily="49" charset="-120"/>
              </a:rPr>
              <a:t/>
            </a:r>
            <a:br>
              <a:rPr lang="zh-TW" altLang="en-US" sz="3600" dirty="0" smtClean="0">
                <a:ea typeface="華康儷中黑" pitchFamily="49" charset="-120"/>
              </a:rPr>
            </a:br>
            <a:r>
              <a:rPr lang="en-US" sz="3200" dirty="0" smtClean="0">
                <a:ea typeface="華康儷中黑" pitchFamily="49" charset="-120"/>
              </a:rPr>
              <a:t>About </a:t>
            </a:r>
            <a:r>
              <a:rPr lang="en-US" sz="3200" dirty="0" err="1" smtClean="0">
                <a:ea typeface="華康儷中黑" pitchFamily="49" charset="-120"/>
              </a:rPr>
              <a:t>Pycnogenol</a:t>
            </a:r>
            <a:r>
              <a:rPr lang="en-US" sz="3200" dirty="0" smtClean="0">
                <a:ea typeface="華康儷中黑" pitchFamily="49" charset="-120"/>
              </a:rPr>
              <a:t>® </a:t>
            </a:r>
            <a:endParaRPr lang="en-US" sz="3200" dirty="0">
              <a:ea typeface="華康儷中黑" pitchFamily="49" charset="-120"/>
            </a:endParaRPr>
          </a:p>
        </p:txBody>
      </p:sp>
      <p:sp>
        <p:nvSpPr>
          <p:cNvPr id="3" name="Content Placeholder 2"/>
          <p:cNvSpPr>
            <a:spLocks noGrp="1"/>
          </p:cNvSpPr>
          <p:nvPr>
            <p:ph idx="1"/>
          </p:nvPr>
        </p:nvSpPr>
        <p:spPr>
          <a:xfrm>
            <a:off x="457200" y="1752600"/>
            <a:ext cx="6553200" cy="2209800"/>
          </a:xfrm>
        </p:spPr>
        <p:txBody>
          <a:bodyPr/>
          <a:lstStyle/>
          <a:p>
            <a:r>
              <a:rPr lang="zh-TW" altLang="en-US" sz="2300" dirty="0" smtClean="0">
                <a:latin typeface="Calibri" pitchFamily="34" charset="0"/>
                <a:ea typeface="華康儷中黑" pitchFamily="49" charset="-120"/>
              </a:rPr>
              <a:t>四大基本功用：</a:t>
            </a:r>
            <a:r>
              <a:rPr lang="zh-TW" altLang="en-US" sz="2300" dirty="0" smtClean="0">
                <a:solidFill>
                  <a:srgbClr val="97E4FF"/>
                </a:solidFill>
                <a:latin typeface="Calibri" pitchFamily="34" charset="0"/>
                <a:ea typeface="華康儷中黑" pitchFamily="49" charset="-120"/>
                <a:cs typeface="+mn-cs"/>
              </a:rPr>
              <a:t>強效的抗氧化物</a:t>
            </a:r>
            <a:r>
              <a:rPr lang="zh-TW" altLang="en-US" sz="2300" dirty="0" smtClean="0">
                <a:latin typeface="Calibri" pitchFamily="34" charset="0"/>
                <a:ea typeface="華康儷中黑" pitchFamily="49" charset="-120"/>
              </a:rPr>
              <a:t>、</a:t>
            </a:r>
            <a:r>
              <a:rPr lang="zh-TW" altLang="en-US" sz="2300" dirty="0" smtClean="0">
                <a:solidFill>
                  <a:srgbClr val="97E4FF"/>
                </a:solidFill>
                <a:latin typeface="Calibri" pitchFamily="34" charset="0"/>
                <a:ea typeface="華康儷中黑" pitchFamily="49" charset="-120"/>
                <a:cs typeface="+mn-cs"/>
              </a:rPr>
              <a:t>天然的抗炎劑</a:t>
            </a:r>
            <a:r>
              <a:rPr lang="zh-TW" altLang="en-US" sz="2300" dirty="0" smtClean="0">
                <a:latin typeface="Calibri" pitchFamily="34" charset="0"/>
                <a:ea typeface="華康儷中黑" pitchFamily="49" charset="-120"/>
              </a:rPr>
              <a:t>、能</a:t>
            </a:r>
            <a:r>
              <a:rPr lang="zh-TW" altLang="en-US" sz="2300" dirty="0" smtClean="0">
                <a:solidFill>
                  <a:srgbClr val="97E4FF"/>
                </a:solidFill>
                <a:latin typeface="Calibri" pitchFamily="34" charset="0"/>
                <a:ea typeface="華康儷中黑" pitchFamily="49" charset="-120"/>
                <a:cs typeface="+mn-cs"/>
              </a:rPr>
              <a:t>選擇性地與膠原蛋白和彈力蛋白結合</a:t>
            </a:r>
            <a:r>
              <a:rPr lang="zh-TW" altLang="en-US" sz="2300" dirty="0" smtClean="0">
                <a:latin typeface="Calibri" pitchFamily="34" charset="0"/>
                <a:ea typeface="華康儷中黑" pitchFamily="49" charset="-120"/>
              </a:rPr>
              <a:t>及</a:t>
            </a:r>
            <a:r>
              <a:rPr lang="zh-TW" altLang="en-US" sz="2300" dirty="0" smtClean="0">
                <a:solidFill>
                  <a:srgbClr val="97E4FF"/>
                </a:solidFill>
                <a:latin typeface="Calibri" pitchFamily="34" charset="0"/>
                <a:ea typeface="華康儷中黑" pitchFamily="49" charset="-120"/>
                <a:cs typeface="+mn-cs"/>
              </a:rPr>
              <a:t>有助產生一氧化氮</a:t>
            </a:r>
            <a:r>
              <a:rPr lang="zh-TW" altLang="en-US" sz="2300" dirty="0" smtClean="0">
                <a:latin typeface="Calibri" pitchFamily="34" charset="0"/>
                <a:ea typeface="華康儷中黑" pitchFamily="49" charset="-120"/>
              </a:rPr>
              <a:t>，</a:t>
            </a:r>
            <a:r>
              <a:rPr lang="zh-TW" altLang="en-US" sz="2300" dirty="0" smtClean="0">
                <a:solidFill>
                  <a:srgbClr val="97E4FF"/>
                </a:solidFill>
                <a:latin typeface="Calibri" pitchFamily="34" charset="0"/>
                <a:ea typeface="華康儷中黑" pitchFamily="49" charset="-120"/>
                <a:cs typeface="+mn-cs"/>
              </a:rPr>
              <a:t>幫助血管舒張</a:t>
            </a:r>
          </a:p>
          <a:p>
            <a:r>
              <a:rPr lang="en-US" altLang="zh-TW" sz="2300" dirty="0" smtClean="0">
                <a:latin typeface="Calibri" pitchFamily="34" charset="0"/>
                <a:ea typeface="華康儷中黑" pitchFamily="49" charset="-120"/>
              </a:rPr>
              <a:t>~400</a:t>
            </a:r>
            <a:r>
              <a:rPr lang="zh-TW" altLang="en-US" sz="2300" dirty="0" smtClean="0">
                <a:latin typeface="Calibri" pitchFamily="34" charset="0"/>
                <a:ea typeface="華康儷中黑" pitchFamily="49" charset="-120"/>
              </a:rPr>
              <a:t>篇科學文章與臨床實驗證實其安全、不含毒性及具臨床功效</a:t>
            </a:r>
            <a:endParaRPr lang="en-US" altLang="zh-TW" sz="2300" dirty="0" smtClean="0">
              <a:latin typeface="Calibri" pitchFamily="34" charset="0"/>
              <a:ea typeface="華康儷中黑" pitchFamily="49" charset="-120"/>
            </a:endParaRPr>
          </a:p>
          <a:p>
            <a:endParaRPr lang="en-US" sz="2400" dirty="0">
              <a:latin typeface="Calibri" pitchFamily="34" charset="0"/>
              <a:ea typeface="華康儷中黑" pitchFamily="49" charset="-120"/>
            </a:endParaRPr>
          </a:p>
        </p:txBody>
      </p:sp>
      <p:sp>
        <p:nvSpPr>
          <p:cNvPr id="7" name="Content Placeholder 2"/>
          <p:cNvSpPr txBox="1">
            <a:spLocks/>
          </p:cNvSpPr>
          <p:nvPr/>
        </p:nvSpPr>
        <p:spPr bwMode="auto">
          <a:xfrm>
            <a:off x="457200" y="3886200"/>
            <a:ext cx="68580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fontAlgn="base" hangingPunct="0">
              <a:spcBef>
                <a:spcPct val="20000"/>
              </a:spcBef>
              <a:spcAft>
                <a:spcPct val="0"/>
              </a:spcAft>
              <a:buFont typeface="Arial" pitchFamily="34" charset="0"/>
              <a:buChar char="•"/>
            </a:pPr>
            <a:r>
              <a:rPr lang="en-US" sz="2000" dirty="0" smtClean="0">
                <a:solidFill>
                  <a:schemeClr val="bg1"/>
                </a:solidFill>
              </a:rPr>
              <a:t>4 basic properties: a </a:t>
            </a:r>
            <a:r>
              <a:rPr lang="en-US" altLang="en-US" sz="2000" dirty="0" smtClean="0">
                <a:solidFill>
                  <a:srgbClr val="97E4FF"/>
                </a:solidFill>
                <a:latin typeface="Calibri" pitchFamily="34" charset="0"/>
                <a:ea typeface="華康儷中黑" pitchFamily="49" charset="-120"/>
              </a:rPr>
              <a:t>powerful antioxidant</a:t>
            </a:r>
            <a:r>
              <a:rPr lang="en-US" sz="2000" dirty="0" smtClean="0">
                <a:solidFill>
                  <a:schemeClr val="bg1"/>
                </a:solidFill>
              </a:rPr>
              <a:t>, a </a:t>
            </a:r>
            <a:r>
              <a:rPr lang="en-US" altLang="en-US" sz="2000" dirty="0" smtClean="0">
                <a:solidFill>
                  <a:srgbClr val="97E4FF"/>
                </a:solidFill>
                <a:latin typeface="Calibri" pitchFamily="34" charset="0"/>
                <a:ea typeface="華康儷中黑" pitchFamily="49" charset="-120"/>
              </a:rPr>
              <a:t>natural anti-inflammatory</a:t>
            </a:r>
            <a:r>
              <a:rPr lang="en-US" sz="2000" dirty="0" smtClean="0">
                <a:solidFill>
                  <a:schemeClr val="bg1"/>
                </a:solidFill>
              </a:rPr>
              <a:t>, </a:t>
            </a:r>
            <a:r>
              <a:rPr lang="en-US" altLang="en-US" sz="2000" dirty="0" smtClean="0">
                <a:solidFill>
                  <a:srgbClr val="97E4FF"/>
                </a:solidFill>
                <a:latin typeface="Calibri" pitchFamily="34" charset="0"/>
                <a:ea typeface="華康儷中黑" pitchFamily="49" charset="-120"/>
              </a:rPr>
              <a:t>selectively binds to collagen and </a:t>
            </a:r>
            <a:r>
              <a:rPr lang="en-US" altLang="en-US" sz="2000" dirty="0" err="1" smtClean="0">
                <a:solidFill>
                  <a:srgbClr val="97E4FF"/>
                </a:solidFill>
                <a:latin typeface="Calibri" pitchFamily="34" charset="0"/>
                <a:ea typeface="華康儷中黑" pitchFamily="49" charset="-120"/>
              </a:rPr>
              <a:t>elastin</a:t>
            </a:r>
            <a:r>
              <a:rPr lang="en-US" sz="2000" dirty="0" smtClean="0">
                <a:solidFill>
                  <a:schemeClr val="bg1"/>
                </a:solidFill>
              </a:rPr>
              <a:t> and aids in the </a:t>
            </a:r>
            <a:r>
              <a:rPr lang="en-US" altLang="en-US" sz="2000" dirty="0" smtClean="0">
                <a:solidFill>
                  <a:srgbClr val="97E4FF"/>
                </a:solidFill>
                <a:latin typeface="Calibri" pitchFamily="34" charset="0"/>
                <a:ea typeface="華康儷中黑" pitchFamily="49" charset="-120"/>
              </a:rPr>
              <a:t>production of endothelial nitric oxide, which helps to dilate blood vessels</a:t>
            </a:r>
          </a:p>
          <a:p>
            <a:pPr marL="342900" indent="-342900" eaLnBrk="0" fontAlgn="base" hangingPunct="0">
              <a:spcBef>
                <a:spcPct val="20000"/>
              </a:spcBef>
              <a:spcAft>
                <a:spcPct val="0"/>
              </a:spcAft>
              <a:buFont typeface="Arial" pitchFamily="34" charset="0"/>
              <a:buChar char="•"/>
            </a:pPr>
            <a:r>
              <a:rPr lang="en-US" sz="2000" dirty="0" smtClean="0">
                <a:solidFill>
                  <a:schemeClr val="bg1"/>
                </a:solidFill>
              </a:rPr>
              <a:t>~400 scientific articles and clinical trials have confirmed </a:t>
            </a:r>
            <a:r>
              <a:rPr lang="en-US" sz="2000" dirty="0" err="1" smtClean="0">
                <a:solidFill>
                  <a:schemeClr val="bg1"/>
                </a:solidFill>
              </a:rPr>
              <a:t>Pycnogenol’s</a:t>
            </a:r>
            <a:r>
              <a:rPr lang="en-US" sz="2000" dirty="0" smtClean="0">
                <a:solidFill>
                  <a:schemeClr val="bg1"/>
                </a:solidFill>
              </a:rPr>
              <a:t> safety, absence of toxicity and clinical efficacy</a:t>
            </a:r>
          </a:p>
          <a:p>
            <a:pPr marL="342900" lvl="0" indent="-342900" eaLnBrk="0" fontAlgn="base" hangingPunct="0">
              <a:spcBef>
                <a:spcPct val="20000"/>
              </a:spcBef>
              <a:spcAft>
                <a:spcPct val="0"/>
              </a:spcAft>
            </a:pPr>
            <a:endParaRPr lang="en-US" sz="2000" dirty="0" smtClean="0">
              <a:solidFill>
                <a:schemeClr val="bg1"/>
              </a:solidFill>
            </a:endParaRPr>
          </a:p>
          <a:p>
            <a:pPr marL="342900" lvl="0" indent="-342900" eaLnBrk="0" fontAlgn="base" hangingPunct="0">
              <a:spcBef>
                <a:spcPct val="20000"/>
              </a:spcBef>
              <a:spcAft>
                <a:spcPct val="0"/>
              </a:spcAft>
              <a:buFont typeface="Arial" pitchFamily="34" charset="0"/>
              <a:buChar char="•"/>
            </a:pPr>
            <a:endParaRPr kumimoji="0" lang="en-US" sz="2000" b="0" i="0" u="none" strike="noStrike" kern="1200" cap="none" spc="0" normalizeH="0" baseline="0" noProof="0" dirty="0" smtClean="0">
              <a:ln>
                <a:noFill/>
              </a:ln>
              <a:solidFill>
                <a:schemeClr val="bg1"/>
              </a:solidFill>
              <a:effectLst/>
              <a:uLnTx/>
              <a:uFillTx/>
              <a:latin typeface="+mn-lt"/>
              <a:ea typeface="MS PGothic" pitchFamily="34" charset="-128"/>
              <a:cs typeface="ＭＳ Ｐゴシック" charset="0"/>
            </a:endParaRPr>
          </a:p>
          <a:p>
            <a:pPr marL="742950" marR="0" lvl="1" indent="-285750" algn="l" defTabSz="914400" rtl="0" eaLnBrk="0" fontAlgn="base" latinLnBrk="0" hangingPunct="0">
              <a:lnSpc>
                <a:spcPct val="100000"/>
              </a:lnSpc>
              <a:spcBef>
                <a:spcPct val="20000"/>
              </a:spcBef>
              <a:spcAft>
                <a:spcPct val="0"/>
              </a:spcAft>
              <a:buClrTx/>
              <a:buSzTx/>
              <a:tabLst/>
              <a:defRPr/>
            </a:pPr>
            <a:endParaRPr kumimoji="0" lang="en-US" sz="20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pic>
        <p:nvPicPr>
          <p:cNvPr id="8" name="Picture 7" descr="tree bark.jpg"/>
          <p:cNvPicPr>
            <a:picLocks noChangeAspect="1"/>
          </p:cNvPicPr>
          <p:nvPr/>
        </p:nvPicPr>
        <p:blipFill>
          <a:blip r:embed="rId2" cstate="print"/>
          <a:stretch>
            <a:fillRect/>
          </a:stretch>
        </p:blipFill>
        <p:spPr>
          <a:xfrm>
            <a:off x="7550150" y="4616450"/>
            <a:ext cx="1593850" cy="224155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52400" y="6227134"/>
            <a:ext cx="7391400" cy="600164"/>
          </a:xfrm>
          <a:prstGeom prst="rect">
            <a:avLst/>
          </a:prstGeom>
        </p:spPr>
        <p:txBody>
          <a:bodyPr wrap="square">
            <a:spAutoFit/>
          </a:bodyPr>
          <a:lstStyle/>
          <a:p>
            <a:r>
              <a:rPr lang="zh-TW" altLang="zh-TW" sz="1100" dirty="0" smtClean="0">
                <a:solidFill>
                  <a:schemeClr val="bg1"/>
                </a:solidFill>
                <a:ea typeface="華康儷中黑" pitchFamily="49" charset="-120"/>
              </a:rPr>
              <a:t>碧容健</a:t>
            </a:r>
            <a:r>
              <a:rPr lang="en-US" altLang="zh-TW" sz="1100" baseline="30000" dirty="0" smtClean="0">
                <a:solidFill>
                  <a:schemeClr val="bg1"/>
                </a:solidFill>
                <a:ea typeface="華康儷中黑" pitchFamily="49" charset="-120"/>
              </a:rPr>
              <a:t>®</a:t>
            </a:r>
            <a:r>
              <a:rPr lang="zh-TW" altLang="zh-TW" sz="1100" dirty="0" smtClean="0">
                <a:solidFill>
                  <a:schemeClr val="bg1"/>
                </a:solidFill>
                <a:ea typeface="華康儷中黑" pitchFamily="49" charset="-120"/>
              </a:rPr>
              <a:t>為賀發研究機構</a:t>
            </a:r>
            <a:r>
              <a:rPr lang="en-US" altLang="zh-TW" sz="1100" dirty="0" smtClean="0">
                <a:solidFill>
                  <a:schemeClr val="bg1"/>
                </a:solidFill>
                <a:ea typeface="華康儷中黑" pitchFamily="49" charset="-120"/>
              </a:rPr>
              <a:t>(</a:t>
            </a:r>
            <a:r>
              <a:rPr lang="en-US" altLang="zh-TW" sz="1100" dirty="0" err="1" smtClean="0">
                <a:solidFill>
                  <a:schemeClr val="bg1"/>
                </a:solidFill>
                <a:ea typeface="華康儷中黑" pitchFamily="49" charset="-120"/>
              </a:rPr>
              <a:t>Horphag</a:t>
            </a:r>
            <a:r>
              <a:rPr lang="en-US" altLang="zh-TW" sz="1100" dirty="0" smtClean="0">
                <a:solidFill>
                  <a:schemeClr val="bg1"/>
                </a:solidFill>
                <a:ea typeface="華康儷中黑" pitchFamily="49" charset="-120"/>
              </a:rPr>
              <a:t> Research Ltd.)</a:t>
            </a:r>
            <a:r>
              <a:rPr lang="zh-TW" altLang="zh-TW" sz="1100" dirty="0" smtClean="0">
                <a:solidFill>
                  <a:schemeClr val="bg1"/>
                </a:solidFill>
                <a:ea typeface="華康儷中黑" pitchFamily="49" charset="-120"/>
              </a:rPr>
              <a:t>的註冊商標，使用此產品受一項以上美國專利和其他國際專利的保護。</a:t>
            </a:r>
            <a:endParaRPr lang="en-US" altLang="zh-TW" sz="1100" dirty="0" smtClean="0">
              <a:solidFill>
                <a:schemeClr val="bg1"/>
              </a:solidFill>
              <a:ea typeface="華康儷中黑" pitchFamily="49" charset="-120"/>
            </a:endParaRPr>
          </a:p>
          <a:p>
            <a:r>
              <a:rPr lang="en-US" altLang="zh-TW" sz="1100" dirty="0" smtClean="0">
                <a:solidFill>
                  <a:schemeClr val="bg1"/>
                </a:solidFill>
              </a:rPr>
              <a:t>*</a:t>
            </a:r>
            <a:r>
              <a:rPr lang="en-US" altLang="zh-TW" sz="1100" dirty="0" err="1" smtClean="0">
                <a:solidFill>
                  <a:schemeClr val="bg1"/>
                </a:solidFill>
              </a:rPr>
              <a:t>Pycnogenol</a:t>
            </a:r>
            <a:r>
              <a:rPr lang="en-US" altLang="zh-TW" sz="1100" baseline="30000" dirty="0" smtClean="0">
                <a:solidFill>
                  <a:schemeClr val="bg1"/>
                </a:solidFill>
              </a:rPr>
              <a:t>®</a:t>
            </a:r>
            <a:r>
              <a:rPr lang="en-US" altLang="zh-TW" sz="1100" dirty="0" smtClean="0">
                <a:solidFill>
                  <a:schemeClr val="bg1"/>
                </a:solidFill>
              </a:rPr>
              <a:t> is a registered trademark of </a:t>
            </a:r>
            <a:r>
              <a:rPr lang="en-US" altLang="zh-TW" sz="1100" dirty="0" err="1" smtClean="0">
                <a:solidFill>
                  <a:schemeClr val="bg1"/>
                </a:solidFill>
              </a:rPr>
              <a:t>Horphag</a:t>
            </a:r>
            <a:r>
              <a:rPr lang="en-US" altLang="zh-TW" sz="1100" dirty="0" smtClean="0">
                <a:solidFill>
                  <a:schemeClr val="bg1"/>
                </a:solidFill>
              </a:rPr>
              <a:t> Research Ltd. Use of this product may be protected by one or more U.S. patents and other international patents. </a:t>
            </a:r>
            <a:endParaRPr lang="zh-TW" altLang="en-US" sz="1100" dirty="0">
              <a:solidFill>
                <a:schemeClr val="bg1"/>
              </a:solidFill>
              <a:ea typeface="華康儷中黑" pitchFamily="49"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90763" y="1836738"/>
            <a:ext cx="6067425" cy="377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21"/>
          <p:cNvSpPr txBox="1">
            <a:spLocks noChangeArrowheads="1"/>
          </p:cNvSpPr>
          <p:nvPr/>
        </p:nvSpPr>
        <p:spPr bwMode="auto">
          <a:xfrm>
            <a:off x="396014" y="1908175"/>
            <a:ext cx="1461361" cy="203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r>
              <a:rPr lang="zh-TW" altLang="en-US" dirty="0" smtClean="0">
                <a:solidFill>
                  <a:prstClr val="white"/>
                </a:solidFill>
                <a:latin typeface="Calibri" pitchFamily="34" charset="0"/>
                <a:ea typeface="華康儷中黑" pitchFamily="49" charset="-120"/>
                <a:cs typeface="Tahoma" pitchFamily="34" charset="0"/>
              </a:rPr>
              <a:t>抗氧化物</a:t>
            </a:r>
            <a:endParaRPr lang="en-US" altLang="zh-TW" dirty="0" smtClean="0">
              <a:solidFill>
                <a:prstClr val="white"/>
              </a:solidFill>
              <a:latin typeface="Calibri" pitchFamily="34" charset="0"/>
              <a:ea typeface="華康儷中黑" pitchFamily="49" charset="-120"/>
              <a:cs typeface="Tahoma" pitchFamily="34" charset="0"/>
            </a:endParaRPr>
          </a:p>
          <a:p>
            <a:pPr algn="r"/>
            <a:r>
              <a:rPr lang="zh-TW" altLang="en-US" dirty="0" smtClean="0">
                <a:solidFill>
                  <a:prstClr val="white"/>
                </a:solidFill>
                <a:latin typeface="Calibri" pitchFamily="34" charset="0"/>
                <a:ea typeface="華康儷中黑" pitchFamily="49" charset="-120"/>
                <a:cs typeface="Tahoma" pitchFamily="34" charset="0"/>
              </a:rPr>
              <a:t>作用率增加</a:t>
            </a:r>
            <a:endParaRPr lang="en-US" altLang="zh-TW" dirty="0" smtClean="0">
              <a:solidFill>
                <a:prstClr val="white"/>
              </a:solidFill>
              <a:latin typeface="Calibri" pitchFamily="34" charset="0"/>
              <a:ea typeface="華康儷中黑" pitchFamily="49" charset="-120"/>
              <a:cs typeface="Tahoma" pitchFamily="34" charset="0"/>
            </a:endParaRPr>
          </a:p>
          <a:p>
            <a:pPr algn="r"/>
            <a:r>
              <a:rPr lang="zh-TW" altLang="en-US" dirty="0" smtClean="0">
                <a:solidFill>
                  <a:prstClr val="white"/>
                </a:solidFill>
                <a:latin typeface="Calibri" pitchFamily="34" charset="0"/>
                <a:ea typeface="華康儷中黑" pitchFamily="49" charset="-120"/>
                <a:cs typeface="Tahoma" pitchFamily="34" charset="0"/>
              </a:rPr>
              <a:t>單位／分鐘</a:t>
            </a:r>
            <a:endParaRPr lang="en-US" altLang="zh-TW" dirty="0" smtClean="0">
              <a:solidFill>
                <a:prstClr val="white"/>
              </a:solidFill>
              <a:latin typeface="Calibri" pitchFamily="34" charset="0"/>
              <a:ea typeface="華康儷中黑" pitchFamily="49" charset="-120"/>
              <a:cs typeface="Tahoma" pitchFamily="34" charset="0"/>
            </a:endParaRPr>
          </a:p>
          <a:p>
            <a:pPr algn="r" eaLnBrk="1" fontAlgn="base" hangingPunct="1">
              <a:spcBef>
                <a:spcPct val="0"/>
              </a:spcBef>
              <a:spcAft>
                <a:spcPct val="0"/>
              </a:spcAft>
            </a:pPr>
            <a:r>
              <a:rPr lang="de-CH" dirty="0" smtClean="0">
                <a:solidFill>
                  <a:prstClr val="white"/>
                </a:solidFill>
                <a:latin typeface="Calibri" pitchFamily="34" charset="0"/>
                <a:ea typeface="華康儷中黑" pitchFamily="49" charset="-120"/>
                <a:cs typeface="Tahoma" charset="0"/>
              </a:rPr>
              <a:t>Increase </a:t>
            </a:r>
            <a:r>
              <a:rPr lang="de-CH" dirty="0">
                <a:solidFill>
                  <a:prstClr val="white"/>
                </a:solidFill>
                <a:latin typeface="Calibri" pitchFamily="34" charset="0"/>
                <a:ea typeface="華康儷中黑" pitchFamily="49" charset="-120"/>
                <a:cs typeface="Tahoma" charset="0"/>
              </a:rPr>
              <a:t>of </a:t>
            </a:r>
            <a:br>
              <a:rPr lang="de-CH" dirty="0">
                <a:solidFill>
                  <a:prstClr val="white"/>
                </a:solidFill>
                <a:latin typeface="Calibri" pitchFamily="34" charset="0"/>
                <a:ea typeface="華康儷中黑" pitchFamily="49" charset="-120"/>
                <a:cs typeface="Tahoma" charset="0"/>
              </a:rPr>
            </a:br>
            <a:r>
              <a:rPr lang="de-CH" dirty="0">
                <a:solidFill>
                  <a:prstClr val="white"/>
                </a:solidFill>
                <a:latin typeface="Calibri" pitchFamily="34" charset="0"/>
                <a:ea typeface="華康儷中黑" pitchFamily="49" charset="-120"/>
                <a:cs typeface="Tahoma" charset="0"/>
              </a:rPr>
              <a:t>antioxidant</a:t>
            </a:r>
            <a:br>
              <a:rPr lang="de-CH" dirty="0">
                <a:solidFill>
                  <a:prstClr val="white"/>
                </a:solidFill>
                <a:latin typeface="Calibri" pitchFamily="34" charset="0"/>
                <a:ea typeface="華康儷中黑" pitchFamily="49" charset="-120"/>
                <a:cs typeface="Tahoma" charset="0"/>
              </a:rPr>
            </a:br>
            <a:r>
              <a:rPr lang="de-CH" dirty="0">
                <a:solidFill>
                  <a:prstClr val="white"/>
                </a:solidFill>
                <a:latin typeface="Calibri" pitchFamily="34" charset="0"/>
                <a:ea typeface="華康儷中黑" pitchFamily="49" charset="-120"/>
                <a:cs typeface="Tahoma" charset="0"/>
              </a:rPr>
              <a:t>impact rate</a:t>
            </a:r>
            <a:br>
              <a:rPr lang="de-CH" dirty="0">
                <a:solidFill>
                  <a:prstClr val="white"/>
                </a:solidFill>
                <a:latin typeface="Calibri" pitchFamily="34" charset="0"/>
                <a:ea typeface="華康儷中黑" pitchFamily="49" charset="-120"/>
                <a:cs typeface="Tahoma" charset="0"/>
              </a:rPr>
            </a:br>
            <a:r>
              <a:rPr lang="de-CH" dirty="0" smtClean="0">
                <a:solidFill>
                  <a:prstClr val="white"/>
                </a:solidFill>
                <a:latin typeface="Calibri" pitchFamily="34" charset="0"/>
                <a:ea typeface="華康儷中黑" pitchFamily="49" charset="-120"/>
                <a:cs typeface="Tahoma" charset="0"/>
              </a:rPr>
              <a:t>units/minute</a:t>
            </a:r>
          </a:p>
        </p:txBody>
      </p:sp>
      <p:grpSp>
        <p:nvGrpSpPr>
          <p:cNvPr id="6" name="Group 38"/>
          <p:cNvGrpSpPr>
            <a:grpSpLocks/>
          </p:cNvGrpSpPr>
          <p:nvPr/>
        </p:nvGrpSpPr>
        <p:grpSpPr bwMode="auto">
          <a:xfrm>
            <a:off x="1927225" y="1739900"/>
            <a:ext cx="6442045" cy="4325920"/>
            <a:chOff x="1927018" y="1740597"/>
            <a:chExt cx="6442423" cy="4325096"/>
          </a:xfrm>
        </p:grpSpPr>
        <p:grpSp>
          <p:nvGrpSpPr>
            <p:cNvPr id="7" name="Group 20"/>
            <p:cNvGrpSpPr>
              <a:grpSpLocks/>
            </p:cNvGrpSpPr>
            <p:nvPr/>
          </p:nvGrpSpPr>
          <p:grpSpPr bwMode="auto">
            <a:xfrm>
              <a:off x="2573727" y="5537444"/>
              <a:ext cx="5795714" cy="528249"/>
              <a:chOff x="2573727" y="5429264"/>
              <a:chExt cx="5795714" cy="528249"/>
            </a:xfrm>
          </p:grpSpPr>
          <p:sp>
            <p:nvSpPr>
              <p:cNvPr id="13" name="TextBox 6"/>
              <p:cNvSpPr txBox="1">
                <a:spLocks noChangeArrowheads="1"/>
              </p:cNvSpPr>
              <p:nvPr/>
            </p:nvSpPr>
            <p:spPr bwMode="auto">
              <a:xfrm>
                <a:off x="2573727" y="5429264"/>
                <a:ext cx="543771" cy="528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lnSpc>
                    <a:spcPts val="1700"/>
                  </a:lnSpc>
                  <a:spcBef>
                    <a:spcPct val="0"/>
                  </a:spcBef>
                  <a:spcAft>
                    <a:spcPct val="0"/>
                  </a:spcAft>
                </a:pPr>
                <a:r>
                  <a:rPr lang="de-CH">
                    <a:solidFill>
                      <a:prstClr val="white"/>
                    </a:solidFill>
                    <a:latin typeface="Calibri" pitchFamily="34" charset="0"/>
                    <a:ea typeface="華康儷中黑" pitchFamily="49" charset="-120"/>
                  </a:rPr>
                  <a:t>10</a:t>
                </a:r>
                <a:br>
                  <a:rPr lang="de-CH">
                    <a:solidFill>
                      <a:prstClr val="white"/>
                    </a:solidFill>
                    <a:latin typeface="Calibri" pitchFamily="34" charset="0"/>
                    <a:ea typeface="華康儷中黑" pitchFamily="49" charset="-120"/>
                  </a:rPr>
                </a:br>
                <a:r>
                  <a:rPr lang="de-CH">
                    <a:solidFill>
                      <a:prstClr val="white"/>
                    </a:solidFill>
                    <a:latin typeface="Calibri" pitchFamily="34" charset="0"/>
                    <a:ea typeface="華康儷中黑" pitchFamily="49" charset="-120"/>
                  </a:rPr>
                  <a:t>min</a:t>
                </a:r>
                <a:endParaRPr lang="en-GB">
                  <a:solidFill>
                    <a:prstClr val="white"/>
                  </a:solidFill>
                  <a:latin typeface="Calibri" pitchFamily="34" charset="0"/>
                  <a:ea typeface="華康儷中黑" pitchFamily="49" charset="-120"/>
                </a:endParaRPr>
              </a:p>
            </p:txBody>
          </p:sp>
          <p:sp>
            <p:nvSpPr>
              <p:cNvPr id="14" name="TextBox 7"/>
              <p:cNvSpPr txBox="1">
                <a:spLocks noChangeArrowheads="1"/>
              </p:cNvSpPr>
              <p:nvPr/>
            </p:nvSpPr>
            <p:spPr bwMode="auto">
              <a:xfrm>
                <a:off x="2994512" y="5429264"/>
                <a:ext cx="543771" cy="528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lnSpc>
                    <a:spcPts val="1700"/>
                  </a:lnSpc>
                  <a:spcBef>
                    <a:spcPct val="0"/>
                  </a:spcBef>
                  <a:spcAft>
                    <a:spcPct val="0"/>
                  </a:spcAft>
                </a:pPr>
                <a:r>
                  <a:rPr lang="de-CH">
                    <a:solidFill>
                      <a:prstClr val="white"/>
                    </a:solidFill>
                    <a:latin typeface="Calibri" pitchFamily="34" charset="0"/>
                    <a:ea typeface="華康儷中黑" pitchFamily="49" charset="-120"/>
                  </a:rPr>
                  <a:t>20</a:t>
                </a:r>
                <a:br>
                  <a:rPr lang="de-CH">
                    <a:solidFill>
                      <a:prstClr val="white"/>
                    </a:solidFill>
                    <a:latin typeface="Calibri" pitchFamily="34" charset="0"/>
                    <a:ea typeface="華康儷中黑" pitchFamily="49" charset="-120"/>
                  </a:rPr>
                </a:br>
                <a:r>
                  <a:rPr lang="de-CH">
                    <a:solidFill>
                      <a:prstClr val="white"/>
                    </a:solidFill>
                    <a:latin typeface="Calibri" pitchFamily="34" charset="0"/>
                    <a:ea typeface="華康儷中黑" pitchFamily="49" charset="-120"/>
                  </a:rPr>
                  <a:t>min</a:t>
                </a:r>
                <a:endParaRPr lang="en-GB">
                  <a:solidFill>
                    <a:prstClr val="white"/>
                  </a:solidFill>
                  <a:latin typeface="Calibri" pitchFamily="34" charset="0"/>
                  <a:ea typeface="華康儷中黑" pitchFamily="49" charset="-120"/>
                </a:endParaRPr>
              </a:p>
            </p:txBody>
          </p:sp>
          <p:sp>
            <p:nvSpPr>
              <p:cNvPr id="15" name="TextBox 8"/>
              <p:cNvSpPr txBox="1">
                <a:spLocks noChangeArrowheads="1"/>
              </p:cNvSpPr>
              <p:nvPr/>
            </p:nvSpPr>
            <p:spPr bwMode="auto">
              <a:xfrm>
                <a:off x="3398181" y="5429264"/>
                <a:ext cx="543771" cy="528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lnSpc>
                    <a:spcPts val="1700"/>
                  </a:lnSpc>
                  <a:spcBef>
                    <a:spcPct val="0"/>
                  </a:spcBef>
                  <a:spcAft>
                    <a:spcPct val="0"/>
                  </a:spcAft>
                </a:pPr>
                <a:r>
                  <a:rPr lang="de-CH">
                    <a:solidFill>
                      <a:prstClr val="white"/>
                    </a:solidFill>
                    <a:latin typeface="Calibri" pitchFamily="34" charset="0"/>
                    <a:ea typeface="華康儷中黑" pitchFamily="49" charset="-120"/>
                  </a:rPr>
                  <a:t>30</a:t>
                </a:r>
                <a:br>
                  <a:rPr lang="de-CH">
                    <a:solidFill>
                      <a:prstClr val="white"/>
                    </a:solidFill>
                    <a:latin typeface="Calibri" pitchFamily="34" charset="0"/>
                    <a:ea typeface="華康儷中黑" pitchFamily="49" charset="-120"/>
                  </a:rPr>
                </a:br>
                <a:r>
                  <a:rPr lang="de-CH">
                    <a:solidFill>
                      <a:prstClr val="white"/>
                    </a:solidFill>
                    <a:latin typeface="Calibri" pitchFamily="34" charset="0"/>
                    <a:ea typeface="華康儷中黑" pitchFamily="49" charset="-120"/>
                  </a:rPr>
                  <a:t>min</a:t>
                </a:r>
                <a:endParaRPr lang="en-GB">
                  <a:solidFill>
                    <a:prstClr val="white"/>
                  </a:solidFill>
                  <a:latin typeface="Calibri" pitchFamily="34" charset="0"/>
                  <a:ea typeface="華康儷中黑" pitchFamily="49" charset="-120"/>
                </a:endParaRPr>
              </a:p>
            </p:txBody>
          </p:sp>
          <p:sp>
            <p:nvSpPr>
              <p:cNvPr id="16" name="TextBox 9"/>
              <p:cNvSpPr txBox="1">
                <a:spLocks noChangeArrowheads="1"/>
              </p:cNvSpPr>
              <p:nvPr/>
            </p:nvSpPr>
            <p:spPr bwMode="auto">
              <a:xfrm>
                <a:off x="3814741" y="5429264"/>
                <a:ext cx="543771" cy="528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lnSpc>
                    <a:spcPts val="1700"/>
                  </a:lnSpc>
                  <a:spcBef>
                    <a:spcPct val="0"/>
                  </a:spcBef>
                  <a:spcAft>
                    <a:spcPct val="0"/>
                  </a:spcAft>
                </a:pPr>
                <a:r>
                  <a:rPr lang="de-CH">
                    <a:solidFill>
                      <a:prstClr val="white"/>
                    </a:solidFill>
                    <a:latin typeface="Calibri" pitchFamily="34" charset="0"/>
                    <a:ea typeface="華康儷中黑" pitchFamily="49" charset="-120"/>
                  </a:rPr>
                  <a:t>40</a:t>
                </a:r>
                <a:br>
                  <a:rPr lang="de-CH">
                    <a:solidFill>
                      <a:prstClr val="white"/>
                    </a:solidFill>
                    <a:latin typeface="Calibri" pitchFamily="34" charset="0"/>
                    <a:ea typeface="華康儷中黑" pitchFamily="49" charset="-120"/>
                  </a:rPr>
                </a:br>
                <a:r>
                  <a:rPr lang="de-CH">
                    <a:solidFill>
                      <a:prstClr val="white"/>
                    </a:solidFill>
                    <a:latin typeface="Calibri" pitchFamily="34" charset="0"/>
                    <a:ea typeface="華康儷中黑" pitchFamily="49" charset="-120"/>
                  </a:rPr>
                  <a:t>min</a:t>
                </a:r>
                <a:endParaRPr lang="en-GB">
                  <a:solidFill>
                    <a:prstClr val="white"/>
                  </a:solidFill>
                  <a:latin typeface="Calibri" pitchFamily="34" charset="0"/>
                  <a:ea typeface="華康儷中黑" pitchFamily="49" charset="-120"/>
                </a:endParaRPr>
              </a:p>
            </p:txBody>
          </p:sp>
          <p:sp>
            <p:nvSpPr>
              <p:cNvPr id="17" name="TextBox 10"/>
              <p:cNvSpPr txBox="1">
                <a:spLocks noChangeArrowheads="1"/>
              </p:cNvSpPr>
              <p:nvPr/>
            </p:nvSpPr>
            <p:spPr bwMode="auto">
              <a:xfrm>
                <a:off x="4224319" y="5429264"/>
                <a:ext cx="543771" cy="528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lnSpc>
                    <a:spcPts val="1700"/>
                  </a:lnSpc>
                  <a:spcBef>
                    <a:spcPct val="0"/>
                  </a:spcBef>
                  <a:spcAft>
                    <a:spcPct val="0"/>
                  </a:spcAft>
                </a:pPr>
                <a:r>
                  <a:rPr lang="de-CH">
                    <a:solidFill>
                      <a:prstClr val="white"/>
                    </a:solidFill>
                    <a:latin typeface="Calibri" pitchFamily="34" charset="0"/>
                    <a:ea typeface="華康儷中黑" pitchFamily="49" charset="-120"/>
                  </a:rPr>
                  <a:t>50</a:t>
                </a:r>
                <a:br>
                  <a:rPr lang="de-CH">
                    <a:solidFill>
                      <a:prstClr val="white"/>
                    </a:solidFill>
                    <a:latin typeface="Calibri" pitchFamily="34" charset="0"/>
                    <a:ea typeface="華康儷中黑" pitchFamily="49" charset="-120"/>
                  </a:rPr>
                </a:br>
                <a:r>
                  <a:rPr lang="de-CH">
                    <a:solidFill>
                      <a:prstClr val="white"/>
                    </a:solidFill>
                    <a:latin typeface="Calibri" pitchFamily="34" charset="0"/>
                    <a:ea typeface="華康儷中黑" pitchFamily="49" charset="-120"/>
                  </a:rPr>
                  <a:t>min</a:t>
                </a:r>
                <a:endParaRPr lang="en-GB">
                  <a:solidFill>
                    <a:prstClr val="white"/>
                  </a:solidFill>
                  <a:latin typeface="Calibri" pitchFamily="34" charset="0"/>
                  <a:ea typeface="華康儷中黑" pitchFamily="49" charset="-120"/>
                </a:endParaRPr>
              </a:p>
            </p:txBody>
          </p:sp>
          <p:sp>
            <p:nvSpPr>
              <p:cNvPr id="18" name="TextBox 11"/>
              <p:cNvSpPr txBox="1">
                <a:spLocks noChangeArrowheads="1"/>
              </p:cNvSpPr>
              <p:nvPr/>
            </p:nvSpPr>
            <p:spPr bwMode="auto">
              <a:xfrm>
                <a:off x="4643422" y="5429264"/>
                <a:ext cx="543771" cy="528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lnSpc>
                    <a:spcPts val="1700"/>
                  </a:lnSpc>
                  <a:spcBef>
                    <a:spcPct val="0"/>
                  </a:spcBef>
                  <a:spcAft>
                    <a:spcPct val="0"/>
                  </a:spcAft>
                </a:pPr>
                <a:r>
                  <a:rPr lang="de-CH">
                    <a:solidFill>
                      <a:prstClr val="white"/>
                    </a:solidFill>
                    <a:latin typeface="Calibri" pitchFamily="34" charset="0"/>
                    <a:ea typeface="華康儷中黑" pitchFamily="49" charset="-120"/>
                  </a:rPr>
                  <a:t>60</a:t>
                </a:r>
                <a:br>
                  <a:rPr lang="de-CH">
                    <a:solidFill>
                      <a:prstClr val="white"/>
                    </a:solidFill>
                    <a:latin typeface="Calibri" pitchFamily="34" charset="0"/>
                    <a:ea typeface="華康儷中黑" pitchFamily="49" charset="-120"/>
                  </a:rPr>
                </a:br>
                <a:r>
                  <a:rPr lang="de-CH">
                    <a:solidFill>
                      <a:prstClr val="white"/>
                    </a:solidFill>
                    <a:latin typeface="Calibri" pitchFamily="34" charset="0"/>
                    <a:ea typeface="華康儷中黑" pitchFamily="49" charset="-120"/>
                  </a:rPr>
                  <a:t>min</a:t>
                </a:r>
                <a:endParaRPr lang="en-GB">
                  <a:solidFill>
                    <a:prstClr val="white"/>
                  </a:solidFill>
                  <a:latin typeface="Calibri" pitchFamily="34" charset="0"/>
                  <a:ea typeface="華康儷中黑" pitchFamily="49" charset="-120"/>
                </a:endParaRPr>
              </a:p>
            </p:txBody>
          </p:sp>
          <p:sp>
            <p:nvSpPr>
              <p:cNvPr id="19" name="TextBox 12"/>
              <p:cNvSpPr txBox="1">
                <a:spLocks noChangeArrowheads="1"/>
              </p:cNvSpPr>
              <p:nvPr/>
            </p:nvSpPr>
            <p:spPr bwMode="auto">
              <a:xfrm>
                <a:off x="5057763" y="5429264"/>
                <a:ext cx="543771" cy="528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lnSpc>
                    <a:spcPts val="1700"/>
                  </a:lnSpc>
                  <a:spcBef>
                    <a:spcPct val="0"/>
                  </a:spcBef>
                  <a:spcAft>
                    <a:spcPct val="0"/>
                  </a:spcAft>
                </a:pPr>
                <a:r>
                  <a:rPr lang="de-CH">
                    <a:solidFill>
                      <a:prstClr val="white"/>
                    </a:solidFill>
                    <a:latin typeface="Calibri" pitchFamily="34" charset="0"/>
                    <a:ea typeface="華康儷中黑" pitchFamily="49" charset="-120"/>
                  </a:rPr>
                  <a:t>70</a:t>
                </a:r>
                <a:br>
                  <a:rPr lang="de-CH">
                    <a:solidFill>
                      <a:prstClr val="white"/>
                    </a:solidFill>
                    <a:latin typeface="Calibri" pitchFamily="34" charset="0"/>
                    <a:ea typeface="華康儷中黑" pitchFamily="49" charset="-120"/>
                  </a:rPr>
                </a:br>
                <a:r>
                  <a:rPr lang="de-CH">
                    <a:solidFill>
                      <a:prstClr val="white"/>
                    </a:solidFill>
                    <a:latin typeface="Calibri" pitchFamily="34" charset="0"/>
                    <a:ea typeface="華康儷中黑" pitchFamily="49" charset="-120"/>
                  </a:rPr>
                  <a:t>min</a:t>
                </a:r>
                <a:endParaRPr lang="en-GB">
                  <a:solidFill>
                    <a:prstClr val="white"/>
                  </a:solidFill>
                  <a:latin typeface="Calibri" pitchFamily="34" charset="0"/>
                  <a:ea typeface="華康儷中黑" pitchFamily="49" charset="-120"/>
                </a:endParaRPr>
              </a:p>
            </p:txBody>
          </p:sp>
          <p:sp>
            <p:nvSpPr>
              <p:cNvPr id="20" name="TextBox 13"/>
              <p:cNvSpPr txBox="1">
                <a:spLocks noChangeArrowheads="1"/>
              </p:cNvSpPr>
              <p:nvPr/>
            </p:nvSpPr>
            <p:spPr bwMode="auto">
              <a:xfrm>
                <a:off x="5467342" y="5429264"/>
                <a:ext cx="543771" cy="528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lnSpc>
                    <a:spcPts val="1700"/>
                  </a:lnSpc>
                  <a:spcBef>
                    <a:spcPct val="0"/>
                  </a:spcBef>
                  <a:spcAft>
                    <a:spcPct val="0"/>
                  </a:spcAft>
                </a:pPr>
                <a:r>
                  <a:rPr lang="de-CH">
                    <a:solidFill>
                      <a:prstClr val="white"/>
                    </a:solidFill>
                    <a:latin typeface="Calibri" pitchFamily="34" charset="0"/>
                    <a:ea typeface="華康儷中黑" pitchFamily="49" charset="-120"/>
                  </a:rPr>
                  <a:t>80</a:t>
                </a:r>
                <a:br>
                  <a:rPr lang="de-CH">
                    <a:solidFill>
                      <a:prstClr val="white"/>
                    </a:solidFill>
                    <a:latin typeface="Calibri" pitchFamily="34" charset="0"/>
                    <a:ea typeface="華康儷中黑" pitchFamily="49" charset="-120"/>
                  </a:rPr>
                </a:br>
                <a:r>
                  <a:rPr lang="de-CH">
                    <a:solidFill>
                      <a:prstClr val="white"/>
                    </a:solidFill>
                    <a:latin typeface="Calibri" pitchFamily="34" charset="0"/>
                    <a:ea typeface="華康儷中黑" pitchFamily="49" charset="-120"/>
                  </a:rPr>
                  <a:t>min</a:t>
                </a:r>
                <a:endParaRPr lang="en-GB">
                  <a:solidFill>
                    <a:prstClr val="white"/>
                  </a:solidFill>
                  <a:latin typeface="Calibri" pitchFamily="34" charset="0"/>
                  <a:ea typeface="華康儷中黑" pitchFamily="49" charset="-120"/>
                </a:endParaRPr>
              </a:p>
            </p:txBody>
          </p:sp>
          <p:sp>
            <p:nvSpPr>
              <p:cNvPr id="21" name="TextBox 14"/>
              <p:cNvSpPr txBox="1">
                <a:spLocks noChangeArrowheads="1"/>
              </p:cNvSpPr>
              <p:nvPr/>
            </p:nvSpPr>
            <p:spPr bwMode="auto">
              <a:xfrm>
                <a:off x="5876919" y="5429264"/>
                <a:ext cx="543771" cy="528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lnSpc>
                    <a:spcPts val="1700"/>
                  </a:lnSpc>
                  <a:spcBef>
                    <a:spcPct val="0"/>
                  </a:spcBef>
                  <a:spcAft>
                    <a:spcPct val="0"/>
                  </a:spcAft>
                </a:pPr>
                <a:r>
                  <a:rPr lang="de-CH">
                    <a:solidFill>
                      <a:prstClr val="white"/>
                    </a:solidFill>
                    <a:latin typeface="Calibri" pitchFamily="34" charset="0"/>
                    <a:ea typeface="華康儷中黑" pitchFamily="49" charset="-120"/>
                  </a:rPr>
                  <a:t>90</a:t>
                </a:r>
                <a:br>
                  <a:rPr lang="de-CH">
                    <a:solidFill>
                      <a:prstClr val="white"/>
                    </a:solidFill>
                    <a:latin typeface="Calibri" pitchFamily="34" charset="0"/>
                    <a:ea typeface="華康儷中黑" pitchFamily="49" charset="-120"/>
                  </a:rPr>
                </a:br>
                <a:r>
                  <a:rPr lang="de-CH">
                    <a:solidFill>
                      <a:prstClr val="white"/>
                    </a:solidFill>
                    <a:latin typeface="Calibri" pitchFamily="34" charset="0"/>
                    <a:ea typeface="華康儷中黑" pitchFamily="49" charset="-120"/>
                  </a:rPr>
                  <a:t>min</a:t>
                </a:r>
                <a:endParaRPr lang="en-GB">
                  <a:solidFill>
                    <a:prstClr val="white"/>
                  </a:solidFill>
                  <a:latin typeface="Calibri" pitchFamily="34" charset="0"/>
                  <a:ea typeface="華康儷中黑" pitchFamily="49" charset="-120"/>
                </a:endParaRPr>
              </a:p>
            </p:txBody>
          </p:sp>
          <p:sp>
            <p:nvSpPr>
              <p:cNvPr id="22" name="TextBox 15"/>
              <p:cNvSpPr txBox="1">
                <a:spLocks noChangeArrowheads="1"/>
              </p:cNvSpPr>
              <p:nvPr/>
            </p:nvSpPr>
            <p:spPr bwMode="auto">
              <a:xfrm>
                <a:off x="6410329" y="5429264"/>
                <a:ext cx="306513" cy="528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lnSpc>
                    <a:spcPts val="1700"/>
                  </a:lnSpc>
                  <a:spcBef>
                    <a:spcPct val="0"/>
                  </a:spcBef>
                  <a:spcAft>
                    <a:spcPct val="0"/>
                  </a:spcAft>
                </a:pPr>
                <a:r>
                  <a:rPr lang="de-CH">
                    <a:solidFill>
                      <a:prstClr val="white"/>
                    </a:solidFill>
                    <a:latin typeface="Calibri" pitchFamily="34" charset="0"/>
                    <a:ea typeface="華康儷中黑" pitchFamily="49" charset="-120"/>
                  </a:rPr>
                  <a:t>2</a:t>
                </a:r>
                <a:br>
                  <a:rPr lang="de-CH">
                    <a:solidFill>
                      <a:prstClr val="white"/>
                    </a:solidFill>
                    <a:latin typeface="Calibri" pitchFamily="34" charset="0"/>
                    <a:ea typeface="華康儷中黑" pitchFamily="49" charset="-120"/>
                  </a:rPr>
                </a:br>
                <a:r>
                  <a:rPr lang="de-CH">
                    <a:solidFill>
                      <a:prstClr val="white"/>
                    </a:solidFill>
                    <a:latin typeface="Calibri" pitchFamily="34" charset="0"/>
                    <a:ea typeface="華康儷中黑" pitchFamily="49" charset="-120"/>
                  </a:rPr>
                  <a:t>h</a:t>
                </a:r>
                <a:endParaRPr lang="en-GB">
                  <a:solidFill>
                    <a:prstClr val="white"/>
                  </a:solidFill>
                  <a:latin typeface="Calibri" pitchFamily="34" charset="0"/>
                  <a:ea typeface="華康儷中黑" pitchFamily="49" charset="-120"/>
                </a:endParaRPr>
              </a:p>
            </p:txBody>
          </p:sp>
          <p:sp>
            <p:nvSpPr>
              <p:cNvPr id="23" name="TextBox 16"/>
              <p:cNvSpPr txBox="1">
                <a:spLocks noChangeArrowheads="1"/>
              </p:cNvSpPr>
              <p:nvPr/>
            </p:nvSpPr>
            <p:spPr bwMode="auto">
              <a:xfrm>
                <a:off x="6743702" y="5429264"/>
                <a:ext cx="457203" cy="528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lnSpc>
                    <a:spcPts val="1700"/>
                  </a:lnSpc>
                  <a:spcBef>
                    <a:spcPct val="0"/>
                  </a:spcBef>
                  <a:spcAft>
                    <a:spcPct val="0"/>
                  </a:spcAft>
                </a:pPr>
                <a:r>
                  <a:rPr lang="de-CH">
                    <a:solidFill>
                      <a:prstClr val="white"/>
                    </a:solidFill>
                    <a:latin typeface="Calibri" pitchFamily="34" charset="0"/>
                    <a:ea typeface="華康儷中黑" pitchFamily="49" charset="-120"/>
                  </a:rPr>
                  <a:t>2½</a:t>
                </a:r>
                <a:br>
                  <a:rPr lang="de-CH">
                    <a:solidFill>
                      <a:prstClr val="white"/>
                    </a:solidFill>
                    <a:latin typeface="Calibri" pitchFamily="34" charset="0"/>
                    <a:ea typeface="華康儷中黑" pitchFamily="49" charset="-120"/>
                  </a:rPr>
                </a:br>
                <a:r>
                  <a:rPr lang="de-CH">
                    <a:solidFill>
                      <a:prstClr val="white"/>
                    </a:solidFill>
                    <a:latin typeface="Calibri" pitchFamily="34" charset="0"/>
                    <a:ea typeface="華康儷中黑" pitchFamily="49" charset="-120"/>
                  </a:rPr>
                  <a:t>h</a:t>
                </a:r>
                <a:endParaRPr lang="en-GB">
                  <a:solidFill>
                    <a:prstClr val="white"/>
                  </a:solidFill>
                  <a:latin typeface="Calibri" pitchFamily="34" charset="0"/>
                  <a:ea typeface="華康儷中黑" pitchFamily="49" charset="-120"/>
                </a:endParaRPr>
              </a:p>
            </p:txBody>
          </p:sp>
          <p:sp>
            <p:nvSpPr>
              <p:cNvPr id="24" name="TextBox 17"/>
              <p:cNvSpPr txBox="1">
                <a:spLocks noChangeArrowheads="1"/>
              </p:cNvSpPr>
              <p:nvPr/>
            </p:nvSpPr>
            <p:spPr bwMode="auto">
              <a:xfrm>
                <a:off x="7572383" y="5429264"/>
                <a:ext cx="457203" cy="528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lnSpc>
                    <a:spcPts val="1700"/>
                  </a:lnSpc>
                  <a:spcBef>
                    <a:spcPct val="0"/>
                  </a:spcBef>
                  <a:spcAft>
                    <a:spcPct val="0"/>
                  </a:spcAft>
                </a:pPr>
                <a:r>
                  <a:rPr lang="de-CH">
                    <a:solidFill>
                      <a:prstClr val="white"/>
                    </a:solidFill>
                    <a:latin typeface="Calibri" pitchFamily="34" charset="0"/>
                    <a:ea typeface="華康儷中黑" pitchFamily="49" charset="-120"/>
                  </a:rPr>
                  <a:t>3½</a:t>
                </a:r>
                <a:br>
                  <a:rPr lang="de-CH">
                    <a:solidFill>
                      <a:prstClr val="white"/>
                    </a:solidFill>
                    <a:latin typeface="Calibri" pitchFamily="34" charset="0"/>
                    <a:ea typeface="華康儷中黑" pitchFamily="49" charset="-120"/>
                  </a:rPr>
                </a:br>
                <a:r>
                  <a:rPr lang="de-CH">
                    <a:solidFill>
                      <a:prstClr val="white"/>
                    </a:solidFill>
                    <a:latin typeface="Calibri" pitchFamily="34" charset="0"/>
                    <a:ea typeface="華康儷中黑" pitchFamily="49" charset="-120"/>
                  </a:rPr>
                  <a:t>h</a:t>
                </a:r>
                <a:endParaRPr lang="en-GB">
                  <a:solidFill>
                    <a:prstClr val="white"/>
                  </a:solidFill>
                  <a:latin typeface="Calibri" pitchFamily="34" charset="0"/>
                  <a:ea typeface="華康儷中黑" pitchFamily="49" charset="-120"/>
                </a:endParaRPr>
              </a:p>
            </p:txBody>
          </p:sp>
          <p:sp>
            <p:nvSpPr>
              <p:cNvPr id="25" name="TextBox 18"/>
              <p:cNvSpPr txBox="1">
                <a:spLocks noChangeArrowheads="1"/>
              </p:cNvSpPr>
              <p:nvPr/>
            </p:nvSpPr>
            <p:spPr bwMode="auto">
              <a:xfrm>
                <a:off x="7224722" y="5429264"/>
                <a:ext cx="306513" cy="528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lnSpc>
                    <a:spcPts val="1700"/>
                  </a:lnSpc>
                  <a:spcBef>
                    <a:spcPct val="0"/>
                  </a:spcBef>
                  <a:spcAft>
                    <a:spcPct val="0"/>
                  </a:spcAft>
                </a:pPr>
                <a:r>
                  <a:rPr lang="de-CH">
                    <a:solidFill>
                      <a:prstClr val="white"/>
                    </a:solidFill>
                    <a:latin typeface="Calibri" pitchFamily="34" charset="0"/>
                    <a:ea typeface="華康儷中黑" pitchFamily="49" charset="-120"/>
                  </a:rPr>
                  <a:t>3</a:t>
                </a:r>
                <a:br>
                  <a:rPr lang="de-CH">
                    <a:solidFill>
                      <a:prstClr val="white"/>
                    </a:solidFill>
                    <a:latin typeface="Calibri" pitchFamily="34" charset="0"/>
                    <a:ea typeface="華康儷中黑" pitchFamily="49" charset="-120"/>
                  </a:rPr>
                </a:br>
                <a:r>
                  <a:rPr lang="de-CH">
                    <a:solidFill>
                      <a:prstClr val="white"/>
                    </a:solidFill>
                    <a:latin typeface="Calibri" pitchFamily="34" charset="0"/>
                    <a:ea typeface="華康儷中黑" pitchFamily="49" charset="-120"/>
                  </a:rPr>
                  <a:t>h</a:t>
                </a:r>
                <a:endParaRPr lang="en-GB">
                  <a:solidFill>
                    <a:prstClr val="white"/>
                  </a:solidFill>
                  <a:latin typeface="Calibri" pitchFamily="34" charset="0"/>
                  <a:ea typeface="華康儷中黑" pitchFamily="49" charset="-120"/>
                </a:endParaRPr>
              </a:p>
            </p:txBody>
          </p:sp>
          <p:sp>
            <p:nvSpPr>
              <p:cNvPr id="26" name="TextBox 19"/>
              <p:cNvSpPr txBox="1">
                <a:spLocks noChangeArrowheads="1"/>
              </p:cNvSpPr>
              <p:nvPr/>
            </p:nvSpPr>
            <p:spPr bwMode="auto">
              <a:xfrm>
                <a:off x="8062928" y="5429264"/>
                <a:ext cx="306513" cy="528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lnSpc>
                    <a:spcPts val="1700"/>
                  </a:lnSpc>
                  <a:spcBef>
                    <a:spcPct val="0"/>
                  </a:spcBef>
                  <a:spcAft>
                    <a:spcPct val="0"/>
                  </a:spcAft>
                </a:pPr>
                <a:r>
                  <a:rPr lang="de-CH">
                    <a:solidFill>
                      <a:prstClr val="white"/>
                    </a:solidFill>
                    <a:latin typeface="Calibri" pitchFamily="34" charset="0"/>
                    <a:ea typeface="華康儷中黑" pitchFamily="49" charset="-120"/>
                  </a:rPr>
                  <a:t>4</a:t>
                </a:r>
                <a:br>
                  <a:rPr lang="de-CH">
                    <a:solidFill>
                      <a:prstClr val="white"/>
                    </a:solidFill>
                    <a:latin typeface="Calibri" pitchFamily="34" charset="0"/>
                    <a:ea typeface="華康儷中黑" pitchFamily="49" charset="-120"/>
                  </a:rPr>
                </a:br>
                <a:r>
                  <a:rPr lang="de-CH">
                    <a:solidFill>
                      <a:prstClr val="white"/>
                    </a:solidFill>
                    <a:latin typeface="Calibri" pitchFamily="34" charset="0"/>
                    <a:ea typeface="華康儷中黑" pitchFamily="49" charset="-120"/>
                  </a:rPr>
                  <a:t>h</a:t>
                </a:r>
                <a:endParaRPr lang="en-GB">
                  <a:solidFill>
                    <a:prstClr val="white"/>
                  </a:solidFill>
                  <a:latin typeface="Calibri" pitchFamily="34" charset="0"/>
                  <a:ea typeface="華康儷中黑" pitchFamily="49" charset="-120"/>
                </a:endParaRPr>
              </a:p>
            </p:txBody>
          </p:sp>
        </p:grpSp>
        <p:grpSp>
          <p:nvGrpSpPr>
            <p:cNvPr id="8" name="Group 37"/>
            <p:cNvGrpSpPr>
              <a:grpSpLocks/>
            </p:cNvGrpSpPr>
            <p:nvPr/>
          </p:nvGrpSpPr>
          <p:grpSpPr bwMode="auto">
            <a:xfrm>
              <a:off x="1927018" y="1740597"/>
              <a:ext cx="364223" cy="3973410"/>
              <a:chOff x="1927018" y="1740597"/>
              <a:chExt cx="364223" cy="3973410"/>
            </a:xfrm>
          </p:grpSpPr>
          <p:sp>
            <p:nvSpPr>
              <p:cNvPr id="9" name="TextBox 23"/>
              <p:cNvSpPr txBox="1">
                <a:spLocks noChangeArrowheads="1"/>
              </p:cNvSpPr>
              <p:nvPr/>
            </p:nvSpPr>
            <p:spPr bwMode="auto">
              <a:xfrm>
                <a:off x="1927018" y="5190887"/>
                <a:ext cx="364223" cy="523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r>
                  <a:rPr lang="de-CH" sz="2800">
                    <a:solidFill>
                      <a:prstClr val="white"/>
                    </a:solidFill>
                    <a:latin typeface="Calibri" pitchFamily="34" charset="0"/>
                    <a:ea typeface="華康儷中黑" pitchFamily="49" charset="-120"/>
                    <a:cs typeface="Tahoma" charset="0"/>
                  </a:rPr>
                  <a:t>0</a:t>
                </a:r>
                <a:endParaRPr lang="en-GB" sz="2800">
                  <a:solidFill>
                    <a:prstClr val="white"/>
                  </a:solidFill>
                  <a:latin typeface="Calibri" pitchFamily="34" charset="0"/>
                  <a:ea typeface="華康儷中黑" pitchFamily="49" charset="-120"/>
                  <a:cs typeface="Tahoma" charset="0"/>
                </a:endParaRPr>
              </a:p>
            </p:txBody>
          </p:sp>
          <p:sp>
            <p:nvSpPr>
              <p:cNvPr id="10" name="TextBox 24"/>
              <p:cNvSpPr txBox="1">
                <a:spLocks noChangeArrowheads="1"/>
              </p:cNvSpPr>
              <p:nvPr/>
            </p:nvSpPr>
            <p:spPr bwMode="auto">
              <a:xfrm>
                <a:off x="1927018" y="4037246"/>
                <a:ext cx="364223" cy="523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r>
                  <a:rPr lang="de-CH" sz="2800" dirty="0">
                    <a:solidFill>
                      <a:prstClr val="white"/>
                    </a:solidFill>
                    <a:latin typeface="Calibri" pitchFamily="34" charset="0"/>
                    <a:ea typeface="華康儷中黑" pitchFamily="49" charset="-120"/>
                    <a:cs typeface="Tahoma" charset="0"/>
                  </a:rPr>
                  <a:t>1</a:t>
                </a:r>
                <a:endParaRPr lang="en-GB" sz="2800" dirty="0">
                  <a:solidFill>
                    <a:prstClr val="white"/>
                  </a:solidFill>
                  <a:latin typeface="Calibri" pitchFamily="34" charset="0"/>
                  <a:ea typeface="華康儷中黑" pitchFamily="49" charset="-120"/>
                  <a:cs typeface="Tahoma" charset="0"/>
                </a:endParaRPr>
              </a:p>
            </p:txBody>
          </p:sp>
          <p:sp>
            <p:nvSpPr>
              <p:cNvPr id="11" name="TextBox 25"/>
              <p:cNvSpPr txBox="1">
                <a:spLocks noChangeArrowheads="1"/>
              </p:cNvSpPr>
              <p:nvPr/>
            </p:nvSpPr>
            <p:spPr bwMode="auto">
              <a:xfrm>
                <a:off x="1927018" y="2891245"/>
                <a:ext cx="364223" cy="523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r>
                  <a:rPr lang="de-CH" sz="2800">
                    <a:solidFill>
                      <a:prstClr val="white"/>
                    </a:solidFill>
                    <a:latin typeface="Calibri" pitchFamily="34" charset="0"/>
                    <a:ea typeface="華康儷中黑" pitchFamily="49" charset="-120"/>
                    <a:cs typeface="Tahoma" charset="0"/>
                  </a:rPr>
                  <a:t>2</a:t>
                </a:r>
                <a:endParaRPr lang="en-GB" sz="2800">
                  <a:solidFill>
                    <a:prstClr val="white"/>
                  </a:solidFill>
                  <a:latin typeface="Calibri" pitchFamily="34" charset="0"/>
                  <a:ea typeface="華康儷中黑" pitchFamily="49" charset="-120"/>
                  <a:cs typeface="Tahoma" charset="0"/>
                </a:endParaRPr>
              </a:p>
            </p:txBody>
          </p:sp>
          <p:sp>
            <p:nvSpPr>
              <p:cNvPr id="12" name="TextBox 26"/>
              <p:cNvSpPr txBox="1">
                <a:spLocks noChangeArrowheads="1"/>
              </p:cNvSpPr>
              <p:nvPr/>
            </p:nvSpPr>
            <p:spPr bwMode="auto">
              <a:xfrm>
                <a:off x="1927018" y="1740597"/>
                <a:ext cx="364223" cy="523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r>
                  <a:rPr lang="de-CH" sz="2800">
                    <a:solidFill>
                      <a:prstClr val="white"/>
                    </a:solidFill>
                    <a:latin typeface="Calibri" pitchFamily="34" charset="0"/>
                    <a:ea typeface="華康儷中黑" pitchFamily="49" charset="-120"/>
                    <a:cs typeface="Tahoma" charset="0"/>
                  </a:rPr>
                  <a:t>3</a:t>
                </a:r>
                <a:endParaRPr lang="en-GB" sz="2800">
                  <a:solidFill>
                    <a:prstClr val="white"/>
                  </a:solidFill>
                  <a:latin typeface="Calibri" pitchFamily="34" charset="0"/>
                  <a:ea typeface="華康儷中黑" pitchFamily="49" charset="-120"/>
                  <a:cs typeface="Tahoma" charset="0"/>
                </a:endParaRPr>
              </a:p>
            </p:txBody>
          </p:sp>
        </p:grpSp>
      </p:grpSp>
      <p:sp>
        <p:nvSpPr>
          <p:cNvPr id="27" name="TextBox 28"/>
          <p:cNvSpPr txBox="1">
            <a:spLocks noChangeArrowheads="1"/>
          </p:cNvSpPr>
          <p:nvPr/>
        </p:nvSpPr>
        <p:spPr bwMode="auto">
          <a:xfrm>
            <a:off x="285750" y="1368425"/>
            <a:ext cx="339708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r>
              <a:rPr lang="de-CH" sz="1400">
                <a:solidFill>
                  <a:prstClr val="white"/>
                </a:solidFill>
                <a:latin typeface="Calibri" pitchFamily="34" charset="0"/>
                <a:ea typeface="華康儷中黑" pitchFamily="49" charset="-120"/>
                <a:cs typeface="Tahoma" charset="0"/>
              </a:rPr>
              <a:t>Cesarone et al., Phytother Res, in print 2008</a:t>
            </a:r>
            <a:endParaRPr lang="en-GB" sz="1400">
              <a:solidFill>
                <a:prstClr val="white"/>
              </a:solidFill>
              <a:latin typeface="Calibri" pitchFamily="34" charset="0"/>
              <a:ea typeface="華康儷中黑" pitchFamily="49" charset="-120"/>
              <a:cs typeface="Tahoma" charset="0"/>
            </a:endParaRPr>
          </a:p>
        </p:txBody>
      </p:sp>
      <p:grpSp>
        <p:nvGrpSpPr>
          <p:cNvPr id="28" name="Isotonic curve group"/>
          <p:cNvGrpSpPr>
            <a:grpSpLocks/>
          </p:cNvGrpSpPr>
          <p:nvPr/>
        </p:nvGrpSpPr>
        <p:grpSpPr bwMode="auto">
          <a:xfrm>
            <a:off x="2316163" y="1836738"/>
            <a:ext cx="6067425" cy="3771900"/>
            <a:chOff x="2316033" y="1836982"/>
            <a:chExt cx="6067425" cy="3771900"/>
          </a:xfrm>
        </p:grpSpPr>
        <p:pic>
          <p:nvPicPr>
            <p:cNvPr id="29"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16033" y="1836982"/>
              <a:ext cx="6067425" cy="377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 name="Rectangle 29"/>
            <p:cNvSpPr/>
            <p:nvPr/>
          </p:nvSpPr>
          <p:spPr>
            <a:xfrm>
              <a:off x="3199415" y="3200644"/>
              <a:ext cx="3129062" cy="95410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fontAlgn="base">
                <a:spcBef>
                  <a:spcPct val="0"/>
                </a:spcBef>
                <a:spcAft>
                  <a:spcPct val="0"/>
                </a:spcAft>
                <a:defRPr/>
              </a:pPr>
              <a:r>
                <a:rPr lang="en-US" sz="2800" b="1" spc="150" dirty="0">
                  <a:ln w="11430"/>
                  <a:solidFill>
                    <a:prstClr val="black"/>
                  </a:solidFill>
                  <a:effectLst>
                    <a:outerShdw blurRad="25400" algn="tl" rotWithShape="0">
                      <a:srgbClr val="000000">
                        <a:alpha val="43000"/>
                      </a:srgbClr>
                    </a:outerShdw>
                  </a:effectLst>
                  <a:latin typeface="Calibri" pitchFamily="34" charset="0"/>
                  <a:ea typeface="華康儷中黑" pitchFamily="49" charset="-120"/>
                  <a:cs typeface="Tahoma" pitchFamily="34" charset="0"/>
                </a:rPr>
                <a:t>OPC-3</a:t>
              </a:r>
            </a:p>
            <a:p>
              <a:pPr algn="ctr" fontAlgn="base">
                <a:spcBef>
                  <a:spcPct val="0"/>
                </a:spcBef>
                <a:spcAft>
                  <a:spcPct val="0"/>
                </a:spcAft>
                <a:defRPr/>
              </a:pPr>
              <a:r>
                <a:rPr lang="zh-TW" altLang="en-US" sz="2800" b="1" spc="150" dirty="0">
                  <a:ln w="11430"/>
                  <a:solidFill>
                    <a:prstClr val="black"/>
                  </a:solidFill>
                  <a:effectLst>
                    <a:outerShdw blurRad="25400" algn="tl" rotWithShape="0">
                      <a:srgbClr val="000000">
                        <a:alpha val="43000"/>
                      </a:srgbClr>
                    </a:outerShdw>
                  </a:effectLst>
                  <a:latin typeface="Calibri" pitchFamily="34" charset="0"/>
                  <a:ea typeface="華康儷中黑" pitchFamily="49" charset="-120"/>
                  <a:cs typeface="Tahoma" pitchFamily="34" charset="0"/>
                </a:rPr>
                <a:t>等滲透壓 </a:t>
              </a:r>
              <a:r>
                <a:rPr lang="en-US" altLang="zh-TW" sz="2800" b="1" spc="150" dirty="0">
                  <a:ln w="11430"/>
                  <a:solidFill>
                    <a:prstClr val="black"/>
                  </a:solidFill>
                  <a:effectLst>
                    <a:outerShdw blurRad="25400" algn="tl" rotWithShape="0">
                      <a:srgbClr val="000000">
                        <a:alpha val="43000"/>
                      </a:srgbClr>
                    </a:outerShdw>
                  </a:effectLst>
                  <a:latin typeface="Calibri" pitchFamily="34" charset="0"/>
                  <a:ea typeface="華康儷中黑" pitchFamily="49" charset="-120"/>
                  <a:cs typeface="Tahoma" pitchFamily="34" charset="0"/>
                </a:rPr>
                <a:t>I</a:t>
              </a:r>
              <a:r>
                <a:rPr lang="en-US" sz="2800" b="1" spc="150" dirty="0">
                  <a:ln w="11430"/>
                  <a:solidFill>
                    <a:prstClr val="black"/>
                  </a:solidFill>
                  <a:effectLst>
                    <a:outerShdw blurRad="25400" algn="tl" rotWithShape="0">
                      <a:srgbClr val="000000">
                        <a:alpha val="43000"/>
                      </a:srgbClr>
                    </a:outerShdw>
                  </a:effectLst>
                  <a:latin typeface="Calibri" pitchFamily="34" charset="0"/>
                  <a:ea typeface="華康儷中黑" pitchFamily="49" charset="-120"/>
                  <a:cs typeface="Tahoma" pitchFamily="34" charset="0"/>
                </a:rPr>
                <a:t>sotonic</a:t>
              </a:r>
            </a:p>
          </p:txBody>
        </p:sp>
      </p:grpSp>
      <p:grpSp>
        <p:nvGrpSpPr>
          <p:cNvPr id="31" name="tablet curve group"/>
          <p:cNvGrpSpPr>
            <a:grpSpLocks/>
          </p:cNvGrpSpPr>
          <p:nvPr/>
        </p:nvGrpSpPr>
        <p:grpSpPr bwMode="auto">
          <a:xfrm>
            <a:off x="2314575" y="1828800"/>
            <a:ext cx="6067425" cy="3771900"/>
            <a:chOff x="2315081" y="1933897"/>
            <a:chExt cx="6067425" cy="3771900"/>
          </a:xfrm>
        </p:grpSpPr>
        <p:pic>
          <p:nvPicPr>
            <p:cNvPr id="32"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315081" y="1933897"/>
              <a:ext cx="6067425" cy="377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 name="Rectangle 32"/>
            <p:cNvSpPr/>
            <p:nvPr/>
          </p:nvSpPr>
          <p:spPr>
            <a:xfrm>
              <a:off x="4300264" y="4257997"/>
              <a:ext cx="2012218" cy="1384995"/>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fontAlgn="base">
                <a:spcBef>
                  <a:spcPct val="0"/>
                </a:spcBef>
                <a:spcAft>
                  <a:spcPct val="0"/>
                </a:spcAft>
                <a:defRPr/>
              </a:pPr>
              <a:r>
                <a:rPr lang="en-US" sz="2800" spc="150" dirty="0">
                  <a:ln w="11430"/>
                  <a:solidFill>
                    <a:prstClr val="black"/>
                  </a:solidFill>
                  <a:effectLst>
                    <a:outerShdw blurRad="38100" dist="38100" dir="2700000" algn="tl">
                      <a:srgbClr val="000000">
                        <a:alpha val="43137"/>
                      </a:srgbClr>
                    </a:outerShdw>
                  </a:effectLst>
                  <a:latin typeface="Calibri" pitchFamily="34" charset="0"/>
                  <a:ea typeface="華康儷中黑" pitchFamily="49" charset="-120"/>
                  <a:cs typeface="Tahoma" pitchFamily="34" charset="0"/>
                </a:rPr>
                <a:t>OPC-3 </a:t>
              </a:r>
            </a:p>
            <a:p>
              <a:pPr algn="ctr" fontAlgn="base">
                <a:spcBef>
                  <a:spcPct val="0"/>
                </a:spcBef>
                <a:spcAft>
                  <a:spcPct val="0"/>
                </a:spcAft>
                <a:defRPr/>
              </a:pPr>
              <a:r>
                <a:rPr lang="zh-TW" altLang="en-US" sz="2800" spc="150" dirty="0">
                  <a:ln w="11430"/>
                  <a:solidFill>
                    <a:prstClr val="black"/>
                  </a:solidFill>
                  <a:effectLst>
                    <a:outerShdw blurRad="38100" dist="38100" dir="2700000" algn="tl">
                      <a:srgbClr val="000000">
                        <a:alpha val="43137"/>
                      </a:srgbClr>
                    </a:outerShdw>
                  </a:effectLst>
                  <a:latin typeface="Calibri" pitchFamily="34" charset="0"/>
                  <a:ea typeface="華康儷中黑" pitchFamily="49" charset="-120"/>
                  <a:cs typeface="Tahoma" pitchFamily="34" charset="0"/>
                </a:rPr>
                <a:t>片劑 </a:t>
              </a:r>
              <a:r>
                <a:rPr lang="en-US" sz="2800" spc="150" dirty="0">
                  <a:ln w="11430"/>
                  <a:solidFill>
                    <a:prstClr val="black"/>
                  </a:solidFill>
                  <a:effectLst>
                    <a:outerShdw blurRad="38100" dist="38100" dir="2700000" algn="tl">
                      <a:srgbClr val="000000">
                        <a:alpha val="43137"/>
                      </a:srgbClr>
                    </a:outerShdw>
                  </a:effectLst>
                  <a:latin typeface="Calibri" pitchFamily="34" charset="0"/>
                  <a:ea typeface="華康儷中黑" pitchFamily="49" charset="-120"/>
                  <a:cs typeface="Tahoma" pitchFamily="34" charset="0"/>
                </a:rPr>
                <a:t>tablet</a:t>
              </a:r>
            </a:p>
            <a:p>
              <a:pPr algn="ctr" fontAlgn="base">
                <a:spcBef>
                  <a:spcPct val="0"/>
                </a:spcBef>
                <a:spcAft>
                  <a:spcPct val="0"/>
                </a:spcAft>
                <a:defRPr/>
              </a:pPr>
              <a:endParaRPr lang="en-US" sz="2800" spc="150" dirty="0">
                <a:ln w="11430"/>
                <a:solidFill>
                  <a:prstClr val="black"/>
                </a:solidFill>
                <a:effectLst>
                  <a:outerShdw blurRad="38100" dist="38100" dir="2700000" algn="tl">
                    <a:srgbClr val="000000">
                      <a:alpha val="43137"/>
                    </a:srgbClr>
                  </a:outerShdw>
                </a:effectLst>
                <a:latin typeface="Calibri" pitchFamily="34" charset="0"/>
                <a:ea typeface="華康儷中黑" pitchFamily="49" charset="-120"/>
                <a:cs typeface="Tahoma" pitchFamily="34" charset="0"/>
              </a:endParaRPr>
            </a:p>
          </p:txBody>
        </p:sp>
      </p:grpSp>
      <p:sp>
        <p:nvSpPr>
          <p:cNvPr id="34" name="Title 2"/>
          <p:cNvSpPr>
            <a:spLocks noGrp="1"/>
          </p:cNvSpPr>
          <p:nvPr>
            <p:ph type="title"/>
          </p:nvPr>
        </p:nvSpPr>
        <p:spPr>
          <a:xfrm>
            <a:off x="457200" y="274638"/>
            <a:ext cx="8229600" cy="1143000"/>
          </a:xfrm>
        </p:spPr>
        <p:txBody>
          <a:bodyPr>
            <a:noAutofit/>
          </a:bodyPr>
          <a:lstStyle/>
          <a:p>
            <a:pPr algn="l"/>
            <a:r>
              <a:rPr lang="en-US" sz="3600" b="0" dirty="0" err="1" smtClean="0">
                <a:solidFill>
                  <a:schemeClr val="bg1"/>
                </a:solidFill>
                <a:latin typeface="Calibri" pitchFamily="34" charset="0"/>
                <a:ea typeface="華康儷中黑" pitchFamily="49" charset="-120"/>
                <a:cs typeface="Tahoma" charset="0"/>
              </a:rPr>
              <a:t>Isotonix</a:t>
            </a:r>
            <a:r>
              <a:rPr lang="en-US" sz="3600" b="0" dirty="0" smtClean="0">
                <a:solidFill>
                  <a:schemeClr val="bg1"/>
                </a:solidFill>
                <a:latin typeface="Calibri" pitchFamily="34" charset="0"/>
                <a:ea typeface="華康儷中黑" pitchFamily="49" charset="-120"/>
                <a:cs typeface="Tahoma" charset="0"/>
              </a:rPr>
              <a:t> OPC-3</a:t>
            </a:r>
            <a:r>
              <a:rPr lang="en-US" sz="3600" b="0" baseline="30000" dirty="0" smtClean="0">
                <a:solidFill>
                  <a:schemeClr val="bg1"/>
                </a:solidFill>
                <a:latin typeface="Calibri" pitchFamily="34" charset="0"/>
                <a:ea typeface="華康儷中黑" pitchFamily="49" charset="-120"/>
                <a:cs typeface="Tahoma" charset="0"/>
              </a:rPr>
              <a:t>®</a:t>
            </a:r>
            <a:r>
              <a:rPr lang="en-US" sz="3600" b="0" dirty="0" smtClean="0">
                <a:solidFill>
                  <a:schemeClr val="bg1"/>
                </a:solidFill>
                <a:latin typeface="Calibri" pitchFamily="34" charset="0"/>
                <a:ea typeface="華康儷中黑" pitchFamily="49" charset="-120"/>
                <a:cs typeface="Tahoma" charset="0"/>
              </a:rPr>
              <a:t> </a:t>
            </a:r>
            <a:r>
              <a:rPr lang="zh-TW" altLang="en-US" sz="3600" b="0" dirty="0" smtClean="0">
                <a:solidFill>
                  <a:schemeClr val="bg1"/>
                </a:solidFill>
                <a:latin typeface="Calibri" pitchFamily="34" charset="0"/>
                <a:ea typeface="華康儷中黑" pitchFamily="49" charset="-120"/>
                <a:cs typeface="Tahoma" charset="0"/>
              </a:rPr>
              <a:t>的吸收率</a:t>
            </a:r>
            <a:r>
              <a:rPr lang="en-US" sz="3200" b="0" dirty="0" smtClean="0">
                <a:solidFill>
                  <a:schemeClr val="bg1"/>
                </a:solidFill>
                <a:latin typeface="Calibri" pitchFamily="34" charset="0"/>
                <a:ea typeface="華康儷中黑" pitchFamily="49" charset="-120"/>
                <a:cs typeface="Tahoma" charset="0"/>
              </a:rPr>
              <a:t/>
            </a:r>
            <a:br>
              <a:rPr lang="en-US" sz="3200" b="0" dirty="0" smtClean="0">
                <a:solidFill>
                  <a:schemeClr val="bg1"/>
                </a:solidFill>
                <a:latin typeface="Calibri" pitchFamily="34" charset="0"/>
                <a:ea typeface="華康儷中黑" pitchFamily="49" charset="-120"/>
                <a:cs typeface="Tahoma" charset="0"/>
              </a:rPr>
            </a:br>
            <a:r>
              <a:rPr lang="en-US" sz="3200" b="0" dirty="0" err="1" smtClean="0">
                <a:solidFill>
                  <a:schemeClr val="bg1"/>
                </a:solidFill>
                <a:latin typeface="Calibri" pitchFamily="34" charset="0"/>
                <a:ea typeface="華康儷中黑" pitchFamily="49" charset="-120"/>
                <a:cs typeface="Tahoma" charset="0"/>
              </a:rPr>
              <a:t>Isotonix</a:t>
            </a:r>
            <a:r>
              <a:rPr lang="en-US" sz="3200" b="0" dirty="0" smtClean="0">
                <a:solidFill>
                  <a:schemeClr val="bg1"/>
                </a:solidFill>
                <a:latin typeface="Calibri" pitchFamily="34" charset="0"/>
                <a:ea typeface="華康儷中黑" pitchFamily="49" charset="-120"/>
                <a:cs typeface="Tahoma" charset="0"/>
              </a:rPr>
              <a:t> </a:t>
            </a:r>
            <a:r>
              <a:rPr lang="en-US" sz="3200" b="0" dirty="0">
                <a:solidFill>
                  <a:schemeClr val="bg1"/>
                </a:solidFill>
                <a:latin typeface="Calibri" pitchFamily="34" charset="0"/>
                <a:ea typeface="華康儷中黑" pitchFamily="49" charset="-120"/>
                <a:cs typeface="Tahoma" charset="0"/>
              </a:rPr>
              <a:t>OPC-3</a:t>
            </a:r>
            <a:r>
              <a:rPr lang="en-US" sz="3200" b="0" baseline="30000" dirty="0">
                <a:solidFill>
                  <a:schemeClr val="bg1"/>
                </a:solidFill>
                <a:latin typeface="Calibri" pitchFamily="34" charset="0"/>
                <a:ea typeface="華康儷中黑" pitchFamily="49" charset="-120"/>
                <a:cs typeface="Tahoma" charset="0"/>
              </a:rPr>
              <a:t>®</a:t>
            </a:r>
            <a:r>
              <a:rPr lang="en-US" sz="3200" b="0" dirty="0">
                <a:solidFill>
                  <a:schemeClr val="bg1"/>
                </a:solidFill>
                <a:latin typeface="Calibri" pitchFamily="34" charset="0"/>
                <a:ea typeface="華康儷中黑" pitchFamily="49" charset="-120"/>
                <a:cs typeface="Tahoma" charset="0"/>
              </a:rPr>
              <a:t> </a:t>
            </a:r>
            <a:r>
              <a:rPr lang="en-US" sz="3200" b="0" dirty="0" smtClean="0">
                <a:solidFill>
                  <a:schemeClr val="bg1"/>
                </a:solidFill>
                <a:latin typeface="Calibri" pitchFamily="34" charset="0"/>
                <a:ea typeface="華康儷中黑" pitchFamily="49" charset="-120"/>
                <a:cs typeface="Tahoma" charset="0"/>
              </a:rPr>
              <a:t>Absorption</a:t>
            </a:r>
            <a:endParaRPr lang="en-US" sz="3200" b="0" dirty="0">
              <a:solidFill>
                <a:schemeClr val="bg1"/>
              </a:solidFill>
              <a:latin typeface="Calibri" pitchFamily="34" charset="0"/>
              <a:ea typeface="華康儷中黑" pitchFamily="49" charset="-120"/>
            </a:endParaRPr>
          </a:p>
        </p:txBody>
      </p:sp>
      <p:sp>
        <p:nvSpPr>
          <p:cNvPr id="35" name="TextBox 34"/>
          <p:cNvSpPr txBox="1"/>
          <p:nvPr/>
        </p:nvSpPr>
        <p:spPr>
          <a:xfrm>
            <a:off x="2620751" y="5973099"/>
            <a:ext cx="461665" cy="811161"/>
          </a:xfrm>
          <a:prstGeom prst="rect">
            <a:avLst/>
          </a:prstGeom>
          <a:noFill/>
        </p:spPr>
        <p:txBody>
          <a:bodyPr vert="eaVert" wrap="square" rtlCol="0">
            <a:spAutoFit/>
          </a:bodyPr>
          <a:lstStyle/>
          <a:p>
            <a:r>
              <a:rPr lang="zh-TW" altLang="en-US" dirty="0">
                <a:solidFill>
                  <a:prstClr val="white"/>
                </a:solidFill>
                <a:latin typeface="Calibri" pitchFamily="34" charset="0"/>
                <a:ea typeface="華康儷中黑" pitchFamily="49" charset="-120"/>
              </a:rPr>
              <a:t>分鐘</a:t>
            </a:r>
            <a:endParaRPr lang="en-US" dirty="0">
              <a:solidFill>
                <a:prstClr val="white"/>
              </a:solidFill>
              <a:latin typeface="Calibri" pitchFamily="34" charset="0"/>
              <a:ea typeface="華康儷中黑" pitchFamily="49" charset="-120"/>
            </a:endParaRPr>
          </a:p>
        </p:txBody>
      </p:sp>
      <p:sp>
        <p:nvSpPr>
          <p:cNvPr id="36" name="TextBox 35"/>
          <p:cNvSpPr txBox="1"/>
          <p:nvPr/>
        </p:nvSpPr>
        <p:spPr>
          <a:xfrm>
            <a:off x="3038623" y="5973099"/>
            <a:ext cx="461665" cy="811161"/>
          </a:xfrm>
          <a:prstGeom prst="rect">
            <a:avLst/>
          </a:prstGeom>
          <a:noFill/>
        </p:spPr>
        <p:txBody>
          <a:bodyPr vert="eaVert" wrap="square" rtlCol="0">
            <a:spAutoFit/>
          </a:bodyPr>
          <a:lstStyle/>
          <a:p>
            <a:r>
              <a:rPr lang="zh-TW" altLang="en-US" dirty="0">
                <a:solidFill>
                  <a:prstClr val="white"/>
                </a:solidFill>
                <a:latin typeface="Calibri" pitchFamily="34" charset="0"/>
                <a:ea typeface="華康儷中黑" pitchFamily="49" charset="-120"/>
              </a:rPr>
              <a:t>分鐘</a:t>
            </a:r>
            <a:endParaRPr lang="en-US" dirty="0">
              <a:solidFill>
                <a:prstClr val="white"/>
              </a:solidFill>
              <a:latin typeface="Calibri" pitchFamily="34" charset="0"/>
              <a:ea typeface="華康儷中黑" pitchFamily="49" charset="-120"/>
            </a:endParaRPr>
          </a:p>
        </p:txBody>
      </p:sp>
      <p:sp>
        <p:nvSpPr>
          <p:cNvPr id="37" name="TextBox 36"/>
          <p:cNvSpPr txBox="1"/>
          <p:nvPr/>
        </p:nvSpPr>
        <p:spPr>
          <a:xfrm>
            <a:off x="3436811" y="5978019"/>
            <a:ext cx="461665" cy="811161"/>
          </a:xfrm>
          <a:prstGeom prst="rect">
            <a:avLst/>
          </a:prstGeom>
          <a:noFill/>
        </p:spPr>
        <p:txBody>
          <a:bodyPr vert="eaVert" wrap="square" rtlCol="0">
            <a:spAutoFit/>
          </a:bodyPr>
          <a:lstStyle/>
          <a:p>
            <a:r>
              <a:rPr lang="zh-TW" altLang="en-US" dirty="0">
                <a:solidFill>
                  <a:prstClr val="white"/>
                </a:solidFill>
                <a:latin typeface="Calibri" pitchFamily="34" charset="0"/>
                <a:ea typeface="華康儷中黑" pitchFamily="49" charset="-120"/>
              </a:rPr>
              <a:t>分鐘</a:t>
            </a:r>
            <a:endParaRPr lang="en-US" dirty="0">
              <a:solidFill>
                <a:prstClr val="white"/>
              </a:solidFill>
              <a:latin typeface="Calibri" pitchFamily="34" charset="0"/>
              <a:ea typeface="華康儷中黑" pitchFamily="49" charset="-120"/>
            </a:endParaRPr>
          </a:p>
        </p:txBody>
      </p:sp>
      <p:sp>
        <p:nvSpPr>
          <p:cNvPr id="38" name="TextBox 37"/>
          <p:cNvSpPr txBox="1"/>
          <p:nvPr/>
        </p:nvSpPr>
        <p:spPr>
          <a:xfrm>
            <a:off x="3835007" y="5978019"/>
            <a:ext cx="461665" cy="811161"/>
          </a:xfrm>
          <a:prstGeom prst="rect">
            <a:avLst/>
          </a:prstGeom>
          <a:noFill/>
        </p:spPr>
        <p:txBody>
          <a:bodyPr vert="eaVert" wrap="square" rtlCol="0">
            <a:spAutoFit/>
          </a:bodyPr>
          <a:lstStyle/>
          <a:p>
            <a:r>
              <a:rPr lang="zh-TW" altLang="en-US" dirty="0">
                <a:solidFill>
                  <a:prstClr val="white"/>
                </a:solidFill>
                <a:latin typeface="Calibri" pitchFamily="34" charset="0"/>
                <a:ea typeface="華康儷中黑" pitchFamily="49" charset="-120"/>
              </a:rPr>
              <a:t>分鐘</a:t>
            </a:r>
            <a:endParaRPr lang="en-US" dirty="0">
              <a:solidFill>
                <a:prstClr val="white"/>
              </a:solidFill>
              <a:latin typeface="Calibri" pitchFamily="34" charset="0"/>
              <a:ea typeface="華康儷中黑" pitchFamily="49" charset="-120"/>
            </a:endParaRPr>
          </a:p>
        </p:txBody>
      </p:sp>
      <p:sp>
        <p:nvSpPr>
          <p:cNvPr id="39" name="TextBox 38"/>
          <p:cNvSpPr txBox="1"/>
          <p:nvPr/>
        </p:nvSpPr>
        <p:spPr>
          <a:xfrm>
            <a:off x="4247951" y="5978019"/>
            <a:ext cx="461665" cy="811161"/>
          </a:xfrm>
          <a:prstGeom prst="rect">
            <a:avLst/>
          </a:prstGeom>
          <a:noFill/>
        </p:spPr>
        <p:txBody>
          <a:bodyPr vert="eaVert" wrap="square" rtlCol="0">
            <a:spAutoFit/>
          </a:bodyPr>
          <a:lstStyle/>
          <a:p>
            <a:r>
              <a:rPr lang="zh-TW" altLang="en-US" dirty="0">
                <a:solidFill>
                  <a:prstClr val="white"/>
                </a:solidFill>
                <a:latin typeface="Calibri" pitchFamily="34" charset="0"/>
                <a:ea typeface="華康儷中黑" pitchFamily="49" charset="-120"/>
              </a:rPr>
              <a:t>分鐘</a:t>
            </a:r>
            <a:endParaRPr lang="en-US" dirty="0">
              <a:solidFill>
                <a:prstClr val="white"/>
              </a:solidFill>
              <a:latin typeface="Calibri" pitchFamily="34" charset="0"/>
              <a:ea typeface="華康儷中黑" pitchFamily="49" charset="-120"/>
            </a:endParaRPr>
          </a:p>
        </p:txBody>
      </p:sp>
      <p:sp>
        <p:nvSpPr>
          <p:cNvPr id="40" name="TextBox 39"/>
          <p:cNvSpPr txBox="1"/>
          <p:nvPr/>
        </p:nvSpPr>
        <p:spPr>
          <a:xfrm>
            <a:off x="4675643" y="5978019"/>
            <a:ext cx="461665" cy="811161"/>
          </a:xfrm>
          <a:prstGeom prst="rect">
            <a:avLst/>
          </a:prstGeom>
          <a:noFill/>
        </p:spPr>
        <p:txBody>
          <a:bodyPr vert="eaVert" wrap="square" rtlCol="0">
            <a:spAutoFit/>
          </a:bodyPr>
          <a:lstStyle/>
          <a:p>
            <a:r>
              <a:rPr lang="zh-TW" altLang="en-US" dirty="0">
                <a:solidFill>
                  <a:prstClr val="white"/>
                </a:solidFill>
                <a:latin typeface="Calibri" pitchFamily="34" charset="0"/>
                <a:ea typeface="華康儷中黑" pitchFamily="49" charset="-120"/>
              </a:rPr>
              <a:t>分鐘</a:t>
            </a:r>
            <a:endParaRPr lang="en-US" dirty="0">
              <a:solidFill>
                <a:prstClr val="white"/>
              </a:solidFill>
              <a:latin typeface="Calibri" pitchFamily="34" charset="0"/>
              <a:ea typeface="華康儷中黑" pitchFamily="49" charset="-120"/>
            </a:endParaRPr>
          </a:p>
        </p:txBody>
      </p:sp>
      <p:sp>
        <p:nvSpPr>
          <p:cNvPr id="41" name="TextBox 40"/>
          <p:cNvSpPr txBox="1"/>
          <p:nvPr/>
        </p:nvSpPr>
        <p:spPr>
          <a:xfrm>
            <a:off x="5088587" y="5978019"/>
            <a:ext cx="461665" cy="811161"/>
          </a:xfrm>
          <a:prstGeom prst="rect">
            <a:avLst/>
          </a:prstGeom>
          <a:noFill/>
        </p:spPr>
        <p:txBody>
          <a:bodyPr vert="eaVert" wrap="square" rtlCol="0">
            <a:spAutoFit/>
          </a:bodyPr>
          <a:lstStyle/>
          <a:p>
            <a:r>
              <a:rPr lang="zh-TW" altLang="en-US" dirty="0">
                <a:solidFill>
                  <a:prstClr val="white"/>
                </a:solidFill>
                <a:latin typeface="Calibri" pitchFamily="34" charset="0"/>
                <a:ea typeface="華康儷中黑" pitchFamily="49" charset="-120"/>
              </a:rPr>
              <a:t>分鐘</a:t>
            </a:r>
            <a:endParaRPr lang="en-US" dirty="0">
              <a:solidFill>
                <a:prstClr val="white"/>
              </a:solidFill>
              <a:latin typeface="Calibri" pitchFamily="34" charset="0"/>
              <a:ea typeface="華康儷中黑" pitchFamily="49" charset="-120"/>
            </a:endParaRPr>
          </a:p>
        </p:txBody>
      </p:sp>
      <p:sp>
        <p:nvSpPr>
          <p:cNvPr id="42" name="TextBox 41"/>
          <p:cNvSpPr txBox="1"/>
          <p:nvPr/>
        </p:nvSpPr>
        <p:spPr>
          <a:xfrm>
            <a:off x="5516279" y="5978019"/>
            <a:ext cx="461665" cy="811161"/>
          </a:xfrm>
          <a:prstGeom prst="rect">
            <a:avLst/>
          </a:prstGeom>
          <a:noFill/>
        </p:spPr>
        <p:txBody>
          <a:bodyPr vert="eaVert" wrap="square" rtlCol="0">
            <a:spAutoFit/>
          </a:bodyPr>
          <a:lstStyle/>
          <a:p>
            <a:r>
              <a:rPr lang="zh-TW" altLang="en-US" dirty="0">
                <a:solidFill>
                  <a:prstClr val="white"/>
                </a:solidFill>
                <a:latin typeface="Calibri" pitchFamily="34" charset="0"/>
                <a:ea typeface="華康儷中黑" pitchFamily="49" charset="-120"/>
              </a:rPr>
              <a:t>分鐘</a:t>
            </a:r>
            <a:endParaRPr lang="en-US" dirty="0">
              <a:solidFill>
                <a:prstClr val="white"/>
              </a:solidFill>
              <a:latin typeface="Calibri" pitchFamily="34" charset="0"/>
              <a:ea typeface="華康儷中黑" pitchFamily="49" charset="-120"/>
            </a:endParaRPr>
          </a:p>
        </p:txBody>
      </p:sp>
      <p:sp>
        <p:nvSpPr>
          <p:cNvPr id="43" name="TextBox 42"/>
          <p:cNvSpPr txBox="1"/>
          <p:nvPr/>
        </p:nvSpPr>
        <p:spPr>
          <a:xfrm>
            <a:off x="5914475" y="5978019"/>
            <a:ext cx="461665" cy="811161"/>
          </a:xfrm>
          <a:prstGeom prst="rect">
            <a:avLst/>
          </a:prstGeom>
          <a:noFill/>
        </p:spPr>
        <p:txBody>
          <a:bodyPr vert="eaVert" wrap="square" rtlCol="0">
            <a:spAutoFit/>
          </a:bodyPr>
          <a:lstStyle/>
          <a:p>
            <a:r>
              <a:rPr lang="zh-TW" altLang="en-US" dirty="0">
                <a:solidFill>
                  <a:prstClr val="white"/>
                </a:solidFill>
                <a:latin typeface="Calibri" pitchFamily="34" charset="0"/>
                <a:ea typeface="華康儷中黑" pitchFamily="49" charset="-120"/>
              </a:rPr>
              <a:t>分鐘</a:t>
            </a:r>
            <a:endParaRPr lang="en-US" dirty="0">
              <a:solidFill>
                <a:prstClr val="white"/>
              </a:solidFill>
              <a:latin typeface="Calibri" pitchFamily="34" charset="0"/>
              <a:ea typeface="華康儷中黑" pitchFamily="49" charset="-120"/>
            </a:endParaRPr>
          </a:p>
        </p:txBody>
      </p:sp>
      <p:sp>
        <p:nvSpPr>
          <p:cNvPr id="44" name="TextBox 43"/>
          <p:cNvSpPr txBox="1"/>
          <p:nvPr/>
        </p:nvSpPr>
        <p:spPr>
          <a:xfrm>
            <a:off x="6342262" y="5987847"/>
            <a:ext cx="461665" cy="811161"/>
          </a:xfrm>
          <a:prstGeom prst="rect">
            <a:avLst/>
          </a:prstGeom>
          <a:noFill/>
        </p:spPr>
        <p:txBody>
          <a:bodyPr vert="eaVert" wrap="square" rtlCol="0">
            <a:spAutoFit/>
          </a:bodyPr>
          <a:lstStyle/>
          <a:p>
            <a:r>
              <a:rPr lang="zh-TW" altLang="en-US" dirty="0">
                <a:solidFill>
                  <a:prstClr val="white"/>
                </a:solidFill>
                <a:latin typeface="Calibri" pitchFamily="34" charset="0"/>
                <a:ea typeface="華康儷中黑" pitchFamily="49" charset="-120"/>
              </a:rPr>
              <a:t>小時</a:t>
            </a:r>
            <a:endParaRPr lang="en-US" dirty="0">
              <a:solidFill>
                <a:prstClr val="white"/>
              </a:solidFill>
              <a:latin typeface="Calibri" pitchFamily="34" charset="0"/>
              <a:ea typeface="華康儷中黑" pitchFamily="49" charset="-120"/>
            </a:endParaRPr>
          </a:p>
        </p:txBody>
      </p:sp>
      <p:sp>
        <p:nvSpPr>
          <p:cNvPr id="45" name="TextBox 44"/>
          <p:cNvSpPr txBox="1"/>
          <p:nvPr/>
        </p:nvSpPr>
        <p:spPr>
          <a:xfrm>
            <a:off x="7994038" y="5987847"/>
            <a:ext cx="461665" cy="811161"/>
          </a:xfrm>
          <a:prstGeom prst="rect">
            <a:avLst/>
          </a:prstGeom>
          <a:noFill/>
        </p:spPr>
        <p:txBody>
          <a:bodyPr vert="eaVert" wrap="square" rtlCol="0">
            <a:spAutoFit/>
          </a:bodyPr>
          <a:lstStyle/>
          <a:p>
            <a:r>
              <a:rPr lang="zh-TW" altLang="en-US">
                <a:solidFill>
                  <a:prstClr val="white"/>
                </a:solidFill>
                <a:latin typeface="Calibri" pitchFamily="34" charset="0"/>
                <a:ea typeface="華康儷中黑" pitchFamily="49" charset="-120"/>
              </a:rPr>
              <a:t>小時</a:t>
            </a:r>
            <a:endParaRPr lang="en-US" dirty="0">
              <a:solidFill>
                <a:prstClr val="white"/>
              </a:solidFill>
              <a:latin typeface="Calibri" pitchFamily="34" charset="0"/>
              <a:ea typeface="華康儷中黑" pitchFamily="49" charset="-120"/>
            </a:endParaRPr>
          </a:p>
        </p:txBody>
      </p:sp>
      <p:sp>
        <p:nvSpPr>
          <p:cNvPr id="46" name="TextBox 45"/>
          <p:cNvSpPr txBox="1"/>
          <p:nvPr/>
        </p:nvSpPr>
        <p:spPr>
          <a:xfrm>
            <a:off x="7581094" y="5987847"/>
            <a:ext cx="461665" cy="811161"/>
          </a:xfrm>
          <a:prstGeom prst="rect">
            <a:avLst/>
          </a:prstGeom>
          <a:noFill/>
        </p:spPr>
        <p:txBody>
          <a:bodyPr vert="eaVert" wrap="square" rtlCol="0">
            <a:spAutoFit/>
          </a:bodyPr>
          <a:lstStyle/>
          <a:p>
            <a:r>
              <a:rPr lang="zh-TW" altLang="en-US">
                <a:solidFill>
                  <a:prstClr val="white"/>
                </a:solidFill>
                <a:latin typeface="Calibri" pitchFamily="34" charset="0"/>
                <a:ea typeface="華康儷中黑" pitchFamily="49" charset="-120"/>
              </a:rPr>
              <a:t>小時</a:t>
            </a:r>
            <a:endParaRPr lang="en-US" dirty="0">
              <a:solidFill>
                <a:prstClr val="white"/>
              </a:solidFill>
              <a:latin typeface="Calibri" pitchFamily="34" charset="0"/>
              <a:ea typeface="華康儷中黑" pitchFamily="49" charset="-120"/>
            </a:endParaRPr>
          </a:p>
        </p:txBody>
      </p:sp>
      <p:sp>
        <p:nvSpPr>
          <p:cNvPr id="47" name="TextBox 46"/>
          <p:cNvSpPr txBox="1"/>
          <p:nvPr/>
        </p:nvSpPr>
        <p:spPr>
          <a:xfrm>
            <a:off x="7153402" y="5987847"/>
            <a:ext cx="461665" cy="811161"/>
          </a:xfrm>
          <a:prstGeom prst="rect">
            <a:avLst/>
          </a:prstGeom>
          <a:noFill/>
        </p:spPr>
        <p:txBody>
          <a:bodyPr vert="eaVert" wrap="square" rtlCol="0">
            <a:spAutoFit/>
          </a:bodyPr>
          <a:lstStyle/>
          <a:p>
            <a:r>
              <a:rPr lang="zh-TW" altLang="en-US">
                <a:solidFill>
                  <a:prstClr val="white"/>
                </a:solidFill>
                <a:latin typeface="Calibri" pitchFamily="34" charset="0"/>
                <a:ea typeface="華康儷中黑" pitchFamily="49" charset="-120"/>
              </a:rPr>
              <a:t>小時</a:t>
            </a:r>
            <a:endParaRPr lang="en-US" dirty="0">
              <a:solidFill>
                <a:prstClr val="white"/>
              </a:solidFill>
              <a:latin typeface="Calibri" pitchFamily="34" charset="0"/>
              <a:ea typeface="華康儷中黑" pitchFamily="49" charset="-120"/>
            </a:endParaRPr>
          </a:p>
        </p:txBody>
      </p:sp>
      <p:sp>
        <p:nvSpPr>
          <p:cNvPr id="48" name="TextBox 47"/>
          <p:cNvSpPr txBox="1"/>
          <p:nvPr/>
        </p:nvSpPr>
        <p:spPr>
          <a:xfrm>
            <a:off x="6755206" y="5987847"/>
            <a:ext cx="461665" cy="811161"/>
          </a:xfrm>
          <a:prstGeom prst="rect">
            <a:avLst/>
          </a:prstGeom>
          <a:noFill/>
        </p:spPr>
        <p:txBody>
          <a:bodyPr vert="eaVert" wrap="square" rtlCol="0">
            <a:spAutoFit/>
          </a:bodyPr>
          <a:lstStyle/>
          <a:p>
            <a:r>
              <a:rPr lang="zh-TW" altLang="en-US">
                <a:solidFill>
                  <a:prstClr val="white"/>
                </a:solidFill>
                <a:latin typeface="Calibri" pitchFamily="34" charset="0"/>
                <a:ea typeface="華康儷中黑" pitchFamily="49" charset="-120"/>
              </a:rPr>
              <a:t>小時</a:t>
            </a:r>
            <a:endParaRPr lang="en-US" dirty="0">
              <a:solidFill>
                <a:prstClr val="white"/>
              </a:solidFill>
              <a:latin typeface="Calibri" pitchFamily="34" charset="0"/>
              <a:ea typeface="華康儷中黑" pitchFamily="49"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5000"/>
                                        <p:tgtEl>
                                          <p:spTgt spid="31"/>
                                        </p:tgtEl>
                                      </p:cBhvr>
                                    </p:animEffect>
                                  </p:childTnLst>
                                </p:cTn>
                              </p:par>
                              <p:par>
                                <p:cTn id="8" presetID="9" presetClass="emph" presetSubtype="0" nodeType="withEffect">
                                  <p:stCondLst>
                                    <p:cond delay="0"/>
                                  </p:stCondLst>
                                  <p:childTnLst>
                                    <p:set>
                                      <p:cBhvr rctx="PPT">
                                        <p:cTn id="9" dur="indefinite"/>
                                        <p:tgtEl>
                                          <p:spTgt spid="31"/>
                                        </p:tgtEl>
                                        <p:attrNameLst>
                                          <p:attrName>style.opacity</p:attrName>
                                        </p:attrNameLst>
                                      </p:cBhvr>
                                      <p:to>
                                        <p:strVal val="0.7"/>
                                      </p:to>
                                    </p:set>
                                    <p:animEffect filter="image" prLst="opacity: 0.7">
                                      <p:cBhvr rctx="IE">
                                        <p:cTn id="10" dur="indefinite"/>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15000"/>
                                        <p:tgtEl>
                                          <p:spTgt spid="28"/>
                                        </p:tgtEl>
                                      </p:cBhvr>
                                    </p:animEffect>
                                  </p:childTnLst>
                                </p:cTn>
                              </p:par>
                              <p:par>
                                <p:cTn id="16" presetID="9" presetClass="emph" presetSubtype="0" nodeType="withEffect">
                                  <p:stCondLst>
                                    <p:cond delay="0"/>
                                  </p:stCondLst>
                                  <p:childTnLst>
                                    <p:set>
                                      <p:cBhvr rctx="PPT">
                                        <p:cTn id="17" dur="indefinite"/>
                                        <p:tgtEl>
                                          <p:spTgt spid="28"/>
                                        </p:tgtEl>
                                        <p:attrNameLst>
                                          <p:attrName>style.opacity</p:attrName>
                                        </p:attrNameLst>
                                      </p:cBhvr>
                                      <p:to>
                                        <p:strVal val="0.7"/>
                                      </p:to>
                                    </p:set>
                                    <p:animEffect filter="image" prLst="opacity: 0.7">
                                      <p:cBhvr rctx="IE">
                                        <p:cTn id="18" dur="indefinite"/>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idx="1"/>
          </p:nvPr>
        </p:nvSpPr>
        <p:spPr>
          <a:xfrm>
            <a:off x="381000" y="1600200"/>
            <a:ext cx="6705600" cy="4525963"/>
          </a:xfrm>
        </p:spPr>
        <p:txBody>
          <a:bodyPr/>
          <a:lstStyle/>
          <a:p>
            <a:pPr eaLnBrk="1" hangingPunct="1">
              <a:buNone/>
            </a:pPr>
            <a:r>
              <a:rPr lang="en-US" sz="2400" dirty="0" smtClean="0">
                <a:latin typeface="Calibri" pitchFamily="34" charset="0"/>
                <a:ea typeface="華康儷中黑" pitchFamily="49" charset="-120"/>
              </a:rPr>
              <a:t>	</a:t>
            </a:r>
            <a:r>
              <a:rPr lang="zh-TW" altLang="zh-TW" sz="2400" dirty="0" smtClean="0">
                <a:solidFill>
                  <a:schemeClr val="bg1"/>
                </a:solidFill>
                <a:latin typeface="Calibri" pitchFamily="34" charset="0"/>
                <a:ea typeface="華康儷中黑" pitchFamily="49" charset="-120"/>
              </a:rPr>
              <a:t>「</a:t>
            </a:r>
            <a:r>
              <a:rPr lang="zh-TW" altLang="en-US" sz="2400" dirty="0" smtClean="0">
                <a:solidFill>
                  <a:schemeClr val="bg1"/>
                </a:solidFill>
                <a:latin typeface="Calibri" pitchFamily="34" charset="0"/>
                <a:ea typeface="華康儷中黑" pitchFamily="49" charset="-120"/>
              </a:rPr>
              <a:t>總括來說，</a:t>
            </a:r>
            <a:r>
              <a:rPr lang="zh-TW" altLang="zh-TW" sz="2400" dirty="0" smtClean="0">
                <a:solidFill>
                  <a:schemeClr val="bg1"/>
                </a:solidFill>
                <a:latin typeface="Calibri" pitchFamily="34" charset="0"/>
                <a:ea typeface="華康儷中黑" pitchFamily="49" charset="-120"/>
              </a:rPr>
              <a:t>研究顯示</a:t>
            </a:r>
            <a:r>
              <a:rPr lang="zh-TW" altLang="en-US" sz="2400" dirty="0" smtClean="0">
                <a:solidFill>
                  <a:schemeClr val="bg1"/>
                </a:solidFill>
                <a:latin typeface="Calibri" pitchFamily="34" charset="0"/>
                <a:ea typeface="華康儷中黑" pitchFamily="49" charset="-120"/>
              </a:rPr>
              <a:t>就抗氧化功能而言，</a:t>
            </a:r>
            <a:r>
              <a:rPr lang="zh-TW" altLang="en-US" sz="2400" dirty="0" smtClean="0">
                <a:solidFill>
                  <a:prstClr val="white"/>
                </a:solidFill>
                <a:latin typeface="Calibri" pitchFamily="34" charset="0"/>
                <a:ea typeface="華康儷中黑" pitchFamily="49" charset="-120"/>
              </a:rPr>
              <a:t>等壓狀態</a:t>
            </a:r>
            <a:r>
              <a:rPr lang="en-US" altLang="zh-TW" sz="2400" dirty="0" smtClean="0">
                <a:solidFill>
                  <a:schemeClr val="bg1"/>
                </a:solidFill>
                <a:latin typeface="Calibri" pitchFamily="34" charset="0"/>
                <a:ea typeface="華康儷中黑" pitchFamily="49" charset="-120"/>
              </a:rPr>
              <a:t>OPC-3</a:t>
            </a:r>
            <a:r>
              <a:rPr lang="en-US" altLang="zh-TW" sz="2400" dirty="0" smtClean="0">
                <a:solidFill>
                  <a:schemeClr val="bg1"/>
                </a:solidFill>
                <a:latin typeface="Calibri" pitchFamily="34" charset="0"/>
                <a:ea typeface="華康儷中黑" pitchFamily="49" charset="-120"/>
                <a:cs typeface="Tahoma" charset="0"/>
              </a:rPr>
              <a:t>®</a:t>
            </a:r>
            <a:r>
              <a:rPr lang="zh-TW" altLang="en-US" sz="2400" dirty="0" smtClean="0">
                <a:solidFill>
                  <a:schemeClr val="bg1"/>
                </a:solidFill>
                <a:latin typeface="Calibri" pitchFamily="34" charset="0"/>
                <a:ea typeface="華康儷中黑" pitchFamily="49" charset="-120"/>
              </a:rPr>
              <a:t>內的類黃酮於人體的生物利用率遠高於相同份量的片劑混合物。</a:t>
            </a:r>
            <a:r>
              <a:rPr lang="zh-TW" altLang="zh-TW" sz="2400" dirty="0" smtClean="0">
                <a:solidFill>
                  <a:schemeClr val="bg1"/>
                </a:solidFill>
                <a:latin typeface="Calibri" pitchFamily="34" charset="0"/>
                <a:ea typeface="華康儷中黑" pitchFamily="49" charset="-120"/>
              </a:rPr>
              <a:t>」</a:t>
            </a:r>
            <a:endParaRPr lang="en-US" altLang="zh-TW" sz="2400" dirty="0" smtClean="0">
              <a:solidFill>
                <a:schemeClr val="bg1"/>
              </a:solidFill>
              <a:latin typeface="Calibri" pitchFamily="34" charset="0"/>
              <a:ea typeface="華康儷中黑" pitchFamily="49" charset="-120"/>
            </a:endParaRPr>
          </a:p>
          <a:p>
            <a:pPr eaLnBrk="1" hangingPunct="1">
              <a:buFont typeface="Wingdings" charset="0"/>
              <a:buNone/>
            </a:pPr>
            <a:endParaRPr lang="en-US" sz="2400" dirty="0" smtClean="0">
              <a:latin typeface="Calibri" pitchFamily="34" charset="0"/>
              <a:ea typeface="華康儷中黑" pitchFamily="49" charset="-120"/>
            </a:endParaRPr>
          </a:p>
          <a:p>
            <a:pPr eaLnBrk="1" hangingPunct="1">
              <a:buFont typeface="Wingdings" charset="0"/>
              <a:buNone/>
            </a:pPr>
            <a:r>
              <a:rPr lang="en-US" altLang="ja-JP" sz="2400" dirty="0" smtClean="0">
                <a:solidFill>
                  <a:schemeClr val="bg1"/>
                </a:solidFill>
                <a:latin typeface="Calibri" pitchFamily="34" charset="0"/>
                <a:ea typeface="華康儷中黑" pitchFamily="49" charset="-120"/>
              </a:rPr>
              <a:t>	</a:t>
            </a:r>
            <a:r>
              <a:rPr lang="en-US" altLang="ja-JP" sz="2200" dirty="0" smtClean="0">
                <a:solidFill>
                  <a:schemeClr val="bg1"/>
                </a:solidFill>
                <a:ea typeface="華康儷中黑" pitchFamily="49" charset="-120"/>
              </a:rPr>
              <a:t>“</a:t>
            </a:r>
            <a:r>
              <a:rPr lang="en-US" sz="2200" dirty="0" smtClean="0">
                <a:solidFill>
                  <a:schemeClr val="bg1"/>
                </a:solidFill>
                <a:latin typeface="Calibri" pitchFamily="34" charset="0"/>
                <a:ea typeface="華康儷中黑" pitchFamily="49" charset="-120"/>
              </a:rPr>
              <a:t>In </a:t>
            </a:r>
            <a:r>
              <a:rPr lang="en-US" sz="2200" dirty="0">
                <a:solidFill>
                  <a:schemeClr val="bg1"/>
                </a:solidFill>
                <a:latin typeface="Calibri" pitchFamily="34" charset="0"/>
                <a:ea typeface="華康儷中黑" pitchFamily="49" charset="-120"/>
              </a:rPr>
              <a:t>conclusion the findings demonstrate that the </a:t>
            </a:r>
            <a:r>
              <a:rPr lang="en-US" sz="2200" dirty="0" err="1">
                <a:solidFill>
                  <a:schemeClr val="bg1"/>
                </a:solidFill>
                <a:latin typeface="Calibri" pitchFamily="34" charset="0"/>
                <a:ea typeface="華康儷中黑" pitchFamily="49" charset="-120"/>
              </a:rPr>
              <a:t>flavonoid</a:t>
            </a:r>
            <a:r>
              <a:rPr lang="en-US" sz="2200" dirty="0">
                <a:solidFill>
                  <a:schemeClr val="bg1"/>
                </a:solidFill>
                <a:latin typeface="Calibri" pitchFamily="34" charset="0"/>
                <a:ea typeface="華康儷中黑" pitchFamily="49" charset="-120"/>
              </a:rPr>
              <a:t> mixture provided in isotonic OPC-3</a:t>
            </a:r>
            <a:r>
              <a:rPr lang="en-US" sz="2200" dirty="0">
                <a:solidFill>
                  <a:schemeClr val="bg1"/>
                </a:solidFill>
                <a:latin typeface="Calibri" pitchFamily="34" charset="0"/>
                <a:ea typeface="華康儷中黑" pitchFamily="49" charset="-120"/>
                <a:cs typeface="Tahoma" charset="0"/>
              </a:rPr>
              <a:t>®</a:t>
            </a:r>
            <a:r>
              <a:rPr lang="en-US" sz="2200" dirty="0">
                <a:solidFill>
                  <a:schemeClr val="bg1"/>
                </a:solidFill>
                <a:latin typeface="Calibri" pitchFamily="34" charset="0"/>
                <a:ea typeface="華康儷中黑" pitchFamily="49" charset="-120"/>
              </a:rPr>
              <a:t> is significantly more </a:t>
            </a:r>
            <a:r>
              <a:rPr lang="en-US" sz="2200" dirty="0" err="1">
                <a:solidFill>
                  <a:schemeClr val="bg1"/>
                </a:solidFill>
                <a:latin typeface="Calibri" pitchFamily="34" charset="0"/>
                <a:ea typeface="華康儷中黑" pitchFamily="49" charset="-120"/>
              </a:rPr>
              <a:t>bioavailable</a:t>
            </a:r>
            <a:r>
              <a:rPr lang="en-US" sz="2200" dirty="0">
                <a:solidFill>
                  <a:schemeClr val="bg1"/>
                </a:solidFill>
                <a:latin typeface="Calibri" pitchFamily="34" charset="0"/>
                <a:ea typeface="華康儷中黑" pitchFamily="49" charset="-120"/>
              </a:rPr>
              <a:t> in humans, in terms of antioxidant activity than an equivalent mixture in tablet form</a:t>
            </a:r>
            <a:r>
              <a:rPr lang="en-US" sz="2200" dirty="0" smtClean="0">
                <a:solidFill>
                  <a:schemeClr val="bg1"/>
                </a:solidFill>
                <a:latin typeface="Calibri" pitchFamily="34" charset="0"/>
                <a:ea typeface="華康儷中黑" pitchFamily="49" charset="-120"/>
              </a:rPr>
              <a:t>.</a:t>
            </a:r>
            <a:r>
              <a:rPr lang="en-US" sz="2200" dirty="0" smtClean="0">
                <a:latin typeface="Calibri" pitchFamily="34" charset="0"/>
                <a:ea typeface="華康儷中黑" pitchFamily="49" charset="-120"/>
              </a:rPr>
              <a:t>”</a:t>
            </a:r>
            <a:endParaRPr lang="en-US" sz="2200" dirty="0">
              <a:solidFill>
                <a:schemeClr val="bg1"/>
              </a:solidFill>
              <a:latin typeface="Calibri" pitchFamily="34" charset="0"/>
              <a:ea typeface="華康儷中黑" pitchFamily="49" charset="-120"/>
            </a:endParaRPr>
          </a:p>
        </p:txBody>
      </p:sp>
      <p:sp>
        <p:nvSpPr>
          <p:cNvPr id="9" name="Rectangle 2"/>
          <p:cNvSpPr>
            <a:spLocks noGrp="1" noChangeArrowheads="1"/>
          </p:cNvSpPr>
          <p:nvPr>
            <p:ph type="title"/>
          </p:nvPr>
        </p:nvSpPr>
        <p:spPr>
          <a:xfrm>
            <a:off x="457200" y="395288"/>
            <a:ext cx="8229600" cy="900112"/>
          </a:xfrm>
        </p:spPr>
        <p:txBody>
          <a:bodyPr>
            <a:noAutofit/>
          </a:bodyPr>
          <a:lstStyle/>
          <a:p>
            <a:pPr algn="l" eaLnBrk="1" hangingPunct="1"/>
            <a:r>
              <a:rPr lang="zh-TW" altLang="en-US" sz="3600" b="0" dirty="0" smtClean="0">
                <a:solidFill>
                  <a:schemeClr val="bg1"/>
                </a:solidFill>
                <a:latin typeface="Calibri" pitchFamily="34" charset="0"/>
                <a:ea typeface="華康儷中黑" pitchFamily="49" charset="-120"/>
              </a:rPr>
              <a:t>結果</a:t>
            </a:r>
            <a:r>
              <a:rPr lang="en-US" altLang="zh-TW" sz="3600" b="0" dirty="0" smtClean="0">
                <a:solidFill>
                  <a:schemeClr val="bg1"/>
                </a:solidFill>
                <a:latin typeface="Calibri" pitchFamily="34" charset="0"/>
                <a:ea typeface="華康儷中黑" pitchFamily="49" charset="-120"/>
              </a:rPr>
              <a:t/>
            </a:r>
            <a:br>
              <a:rPr lang="en-US" altLang="zh-TW" sz="3600" b="0" dirty="0" smtClean="0">
                <a:solidFill>
                  <a:schemeClr val="bg1"/>
                </a:solidFill>
                <a:latin typeface="Calibri" pitchFamily="34" charset="0"/>
                <a:ea typeface="華康儷中黑" pitchFamily="49" charset="-120"/>
              </a:rPr>
            </a:br>
            <a:r>
              <a:rPr lang="en-US" sz="3200" b="0" dirty="0" smtClean="0">
                <a:solidFill>
                  <a:schemeClr val="bg1"/>
                </a:solidFill>
                <a:latin typeface="Calibri" pitchFamily="34" charset="0"/>
                <a:ea typeface="華康儷中黑" pitchFamily="49" charset="-120"/>
              </a:rPr>
              <a:t>The </a:t>
            </a:r>
            <a:r>
              <a:rPr lang="en-US" sz="3200" b="0" dirty="0">
                <a:solidFill>
                  <a:schemeClr val="bg1"/>
                </a:solidFill>
                <a:latin typeface="Calibri" pitchFamily="34" charset="0"/>
                <a:ea typeface="華康儷中黑" pitchFamily="49" charset="-120"/>
              </a:rPr>
              <a:t>Results</a:t>
            </a:r>
          </a:p>
        </p:txBody>
      </p:sp>
      <p:sp>
        <p:nvSpPr>
          <p:cNvPr id="10" name="Rectangle 2"/>
          <p:cNvSpPr txBox="1">
            <a:spLocks noChangeArrowheads="1"/>
          </p:cNvSpPr>
          <p:nvPr/>
        </p:nvSpPr>
        <p:spPr>
          <a:xfrm>
            <a:off x="0" y="1295400"/>
            <a:ext cx="8229600" cy="1143000"/>
          </a:xfrm>
          <a:prstGeom prst="rect">
            <a:avLst/>
          </a:prstGeom>
        </p:spPr>
        <p:txBody>
          <a:bodyPr anchor="ctr">
            <a:normAutofit fontScale="975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Century Gothic" pitchFamily="34" charset="0"/>
              </a:defRPr>
            </a:lvl2pPr>
            <a:lvl3pPr algn="l" rtl="0" eaLnBrk="0" fontAlgn="base" hangingPunct="0">
              <a:spcBef>
                <a:spcPct val="0"/>
              </a:spcBef>
              <a:spcAft>
                <a:spcPct val="0"/>
              </a:spcAft>
              <a:defRPr sz="4100" b="1">
                <a:solidFill>
                  <a:schemeClr val="tx2"/>
                </a:solidFill>
                <a:latin typeface="Century Gothic" pitchFamily="34" charset="0"/>
              </a:defRPr>
            </a:lvl3pPr>
            <a:lvl4pPr algn="l" rtl="0" eaLnBrk="0" fontAlgn="base" hangingPunct="0">
              <a:spcBef>
                <a:spcPct val="0"/>
              </a:spcBef>
              <a:spcAft>
                <a:spcPct val="0"/>
              </a:spcAft>
              <a:defRPr sz="4100" b="1">
                <a:solidFill>
                  <a:schemeClr val="tx2"/>
                </a:solidFill>
                <a:latin typeface="Century Gothic" pitchFamily="34" charset="0"/>
              </a:defRPr>
            </a:lvl4pPr>
            <a:lvl5pPr algn="l" rtl="0" eaLnBrk="0" fontAlgn="base" hangingPunct="0">
              <a:spcBef>
                <a:spcPct val="0"/>
              </a:spcBef>
              <a:spcAft>
                <a:spcPct val="0"/>
              </a:spcAft>
              <a:defRPr sz="4100" b="1">
                <a:solidFill>
                  <a:schemeClr val="tx2"/>
                </a:solidFill>
                <a:latin typeface="Century Gothic" pitchFamily="34" charset="0"/>
              </a:defRPr>
            </a:lvl5pPr>
            <a:lvl6pPr marL="457200" algn="l" rtl="0" fontAlgn="base">
              <a:spcBef>
                <a:spcPct val="0"/>
              </a:spcBef>
              <a:spcAft>
                <a:spcPct val="0"/>
              </a:spcAft>
              <a:defRPr sz="4100" b="1">
                <a:solidFill>
                  <a:schemeClr val="tx2"/>
                </a:solidFill>
                <a:latin typeface="Century Gothic" pitchFamily="34" charset="0"/>
              </a:defRPr>
            </a:lvl6pPr>
            <a:lvl7pPr marL="914400" algn="l" rtl="0" fontAlgn="base">
              <a:spcBef>
                <a:spcPct val="0"/>
              </a:spcBef>
              <a:spcAft>
                <a:spcPct val="0"/>
              </a:spcAft>
              <a:defRPr sz="4100" b="1">
                <a:solidFill>
                  <a:schemeClr val="tx2"/>
                </a:solidFill>
                <a:latin typeface="Century Gothic" pitchFamily="34" charset="0"/>
              </a:defRPr>
            </a:lvl7pPr>
            <a:lvl8pPr marL="1371600" algn="l" rtl="0" fontAlgn="base">
              <a:spcBef>
                <a:spcPct val="0"/>
              </a:spcBef>
              <a:spcAft>
                <a:spcPct val="0"/>
              </a:spcAft>
              <a:defRPr sz="4100" b="1">
                <a:solidFill>
                  <a:schemeClr val="tx2"/>
                </a:solidFill>
                <a:latin typeface="Century Gothic" pitchFamily="34" charset="0"/>
              </a:defRPr>
            </a:lvl8pPr>
            <a:lvl9pPr marL="1828800" algn="l" rtl="0" fontAlgn="base">
              <a:spcBef>
                <a:spcPct val="0"/>
              </a:spcBef>
              <a:spcAft>
                <a:spcPct val="0"/>
              </a:spcAft>
              <a:defRPr sz="4100" b="1">
                <a:solidFill>
                  <a:schemeClr val="tx2"/>
                </a:solidFill>
                <a:latin typeface="Century Gothic" pitchFamily="34" charset="0"/>
              </a:defRPr>
            </a:lvl9pPr>
            <a:extLst/>
          </a:lstStyle>
          <a:p>
            <a:pPr eaLnBrk="1" hangingPunct="1">
              <a:defRPr/>
            </a:pPr>
            <a:endParaRPr lang="en-US" sz="2800" dirty="0" smtClean="0">
              <a:solidFill>
                <a:srgbClr val="1F497D">
                  <a:lumMod val="60000"/>
                  <a:lumOff val="40000"/>
                </a:srgbClr>
              </a:solidFill>
              <a:latin typeface="Calibri" pitchFamily="34" charset="0"/>
              <a:ea typeface="華康儷中黑" pitchFamily="49" charset="-120"/>
            </a:endParaRPr>
          </a:p>
        </p:txBody>
      </p:sp>
      <p:sp>
        <p:nvSpPr>
          <p:cNvPr id="12" name="TextBox 11"/>
          <p:cNvSpPr txBox="1"/>
          <p:nvPr/>
        </p:nvSpPr>
        <p:spPr>
          <a:xfrm>
            <a:off x="3121377" y="5629535"/>
            <a:ext cx="6022623" cy="1200329"/>
          </a:xfrm>
          <a:prstGeom prst="rect">
            <a:avLst/>
          </a:prstGeom>
          <a:solidFill>
            <a:schemeClr val="tx1">
              <a:lumMod val="95000"/>
              <a:lumOff val="5000"/>
            </a:schemeClr>
          </a:solidFill>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fontAlgn="base" hangingPunct="1">
              <a:spcBef>
                <a:spcPct val="0"/>
              </a:spcBef>
              <a:spcAft>
                <a:spcPct val="0"/>
              </a:spcAft>
            </a:pPr>
            <a:r>
              <a:rPr lang="zh-TW" altLang="en-US" dirty="0" smtClean="0">
                <a:solidFill>
                  <a:prstClr val="white"/>
                </a:solidFill>
                <a:latin typeface="Calibri" pitchFamily="34" charset="0"/>
                <a:ea typeface="華康儷中黑" pitchFamily="49" charset="-120"/>
              </a:rPr>
              <a:t>等壓狀態的</a:t>
            </a:r>
            <a:r>
              <a:rPr lang="en-US" altLang="zh-TW" dirty="0" smtClean="0">
                <a:solidFill>
                  <a:prstClr val="white"/>
                </a:solidFill>
                <a:latin typeface="Calibri" pitchFamily="34" charset="0"/>
                <a:ea typeface="華康儷中黑" pitchFamily="49" charset="-120"/>
              </a:rPr>
              <a:t>OPC-3</a:t>
            </a:r>
            <a:r>
              <a:rPr lang="en-US" altLang="zh-TW" sz="1600" dirty="0" smtClean="0">
                <a:solidFill>
                  <a:prstClr val="white"/>
                </a:solidFill>
                <a:latin typeface="Calibri" pitchFamily="34" charset="0"/>
                <a:ea typeface="華康儷中黑" pitchFamily="49" charset="-120"/>
                <a:cs typeface="Tahoma" charset="0"/>
              </a:rPr>
              <a:t>®</a:t>
            </a:r>
            <a:r>
              <a:rPr lang="zh-TW" altLang="en-US" dirty="0" smtClean="0">
                <a:solidFill>
                  <a:prstClr val="white"/>
                </a:solidFill>
                <a:latin typeface="Calibri" pitchFamily="34" charset="0"/>
                <a:ea typeface="華康儷中黑" pitchFamily="49" charset="-120"/>
              </a:rPr>
              <a:t>生物類黃酮的抗氧化生物利用率較高</a:t>
            </a:r>
            <a:endParaRPr lang="en-US" dirty="0" smtClean="0">
              <a:solidFill>
                <a:prstClr val="white"/>
              </a:solidFill>
              <a:latin typeface="Calibri" pitchFamily="34" charset="0"/>
              <a:ea typeface="華康儷中黑" pitchFamily="49" charset="-120"/>
            </a:endParaRPr>
          </a:p>
          <a:p>
            <a:pPr algn="r" eaLnBrk="1" fontAlgn="base" hangingPunct="1">
              <a:spcBef>
                <a:spcPct val="0"/>
              </a:spcBef>
              <a:spcAft>
                <a:spcPct val="0"/>
              </a:spcAft>
            </a:pPr>
            <a:r>
              <a:rPr lang="en-US" b="1" dirty="0" smtClean="0">
                <a:solidFill>
                  <a:prstClr val="white"/>
                </a:solidFill>
                <a:latin typeface="Calibri" pitchFamily="34" charset="0"/>
                <a:ea typeface="華康儷中黑" pitchFamily="49" charset="-120"/>
              </a:rPr>
              <a:t>Accelerated </a:t>
            </a:r>
            <a:r>
              <a:rPr lang="en-US" b="1" dirty="0">
                <a:solidFill>
                  <a:prstClr val="white"/>
                </a:solidFill>
                <a:latin typeface="Calibri" pitchFamily="34" charset="0"/>
                <a:ea typeface="華康儷中黑" pitchFamily="49" charset="-120"/>
              </a:rPr>
              <a:t>antioxidant bioavailability of OPC-3</a:t>
            </a:r>
            <a:r>
              <a:rPr lang="en-US" sz="1600" b="1" dirty="0">
                <a:solidFill>
                  <a:prstClr val="white"/>
                </a:solidFill>
                <a:latin typeface="Calibri" pitchFamily="34" charset="0"/>
                <a:ea typeface="華康儷中黑" pitchFamily="49" charset="-120"/>
                <a:cs typeface="Tahoma" charset="0"/>
              </a:rPr>
              <a:t>®</a:t>
            </a:r>
            <a:r>
              <a:rPr lang="en-US" sz="1200" b="1" dirty="0">
                <a:solidFill>
                  <a:prstClr val="white"/>
                </a:solidFill>
                <a:latin typeface="Calibri" pitchFamily="34" charset="0"/>
                <a:ea typeface="華康儷中黑" pitchFamily="49" charset="-120"/>
                <a:cs typeface="Tahoma" charset="0"/>
              </a:rPr>
              <a:t> </a:t>
            </a:r>
            <a:r>
              <a:rPr lang="en-US" b="1" dirty="0" err="1">
                <a:solidFill>
                  <a:prstClr val="white"/>
                </a:solidFill>
                <a:latin typeface="Calibri" pitchFamily="34" charset="0"/>
                <a:ea typeface="華康儷中黑" pitchFamily="49" charset="-120"/>
              </a:rPr>
              <a:t>bioflavonoids</a:t>
            </a:r>
            <a:r>
              <a:rPr lang="en-US" b="1" dirty="0">
                <a:solidFill>
                  <a:prstClr val="white"/>
                </a:solidFill>
                <a:latin typeface="Calibri" pitchFamily="34" charset="0"/>
                <a:ea typeface="華康儷中黑" pitchFamily="49" charset="-120"/>
              </a:rPr>
              <a:t> administered as isotonic solution</a:t>
            </a:r>
            <a:br>
              <a:rPr lang="en-US" b="1" dirty="0">
                <a:solidFill>
                  <a:prstClr val="white"/>
                </a:solidFill>
                <a:latin typeface="Calibri" pitchFamily="34" charset="0"/>
                <a:ea typeface="華康儷中黑" pitchFamily="49" charset="-120"/>
              </a:rPr>
            </a:br>
            <a:r>
              <a:rPr lang="en-US" sz="1400" b="1" dirty="0" err="1">
                <a:solidFill>
                  <a:prstClr val="white"/>
                </a:solidFill>
                <a:latin typeface="Calibri" pitchFamily="34" charset="0"/>
                <a:ea typeface="華康儷中黑" pitchFamily="49" charset="-120"/>
              </a:rPr>
              <a:t>Cesarone</a:t>
            </a:r>
            <a:r>
              <a:rPr lang="en-US" sz="1400" b="1" dirty="0">
                <a:solidFill>
                  <a:prstClr val="white"/>
                </a:solidFill>
                <a:latin typeface="Calibri" pitchFamily="34" charset="0"/>
                <a:ea typeface="華康儷中黑" pitchFamily="49" charset="-120"/>
              </a:rPr>
              <a:t> et al. </a:t>
            </a:r>
            <a:r>
              <a:rPr lang="en-US" sz="1400" b="1" dirty="0" err="1">
                <a:solidFill>
                  <a:prstClr val="white"/>
                </a:solidFill>
                <a:latin typeface="Calibri" pitchFamily="34" charset="0"/>
                <a:ea typeface="華康儷中黑" pitchFamily="49" charset="-120"/>
              </a:rPr>
              <a:t>Phytotherapy</a:t>
            </a:r>
            <a:r>
              <a:rPr lang="en-US" sz="1400" b="1" dirty="0">
                <a:solidFill>
                  <a:prstClr val="white"/>
                </a:solidFill>
                <a:latin typeface="Calibri" pitchFamily="34" charset="0"/>
                <a:ea typeface="華康儷中黑" pitchFamily="49" charset="-120"/>
              </a:rPr>
              <a:t> Research 23, 775-777(2009)</a:t>
            </a:r>
            <a:r>
              <a:rPr lang="en-US" dirty="0">
                <a:solidFill>
                  <a:prstClr val="black"/>
                </a:solidFill>
                <a:latin typeface="Calibri" pitchFamily="34" charset="0"/>
                <a:ea typeface="華康儷中黑" pitchFamily="49" charset="-12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381000" y="1676400"/>
            <a:ext cx="7010400" cy="2514600"/>
          </a:xfrm>
        </p:spPr>
        <p:txBody>
          <a:bodyPr>
            <a:noAutofit/>
          </a:bodyPr>
          <a:lstStyle/>
          <a:p>
            <a:r>
              <a:rPr lang="zh-TW" altLang="en-US" sz="2800" dirty="0" smtClean="0">
                <a:solidFill>
                  <a:schemeClr val="bg1"/>
                </a:solidFill>
                <a:latin typeface="Calibri" pitchFamily="34" charset="0"/>
                <a:ea typeface="華康儷中黑" pitchFamily="49" charset="-120"/>
              </a:rPr>
              <a:t>服用</a:t>
            </a:r>
            <a:r>
              <a:rPr lang="en-US" altLang="zh-TW" sz="2800" dirty="0" err="1" smtClean="0">
                <a:solidFill>
                  <a:schemeClr val="bg1"/>
                </a:solidFill>
                <a:latin typeface="Calibri" pitchFamily="34" charset="0"/>
                <a:ea typeface="華康儷中黑" pitchFamily="49" charset="-120"/>
              </a:rPr>
              <a:t>Isotonix</a:t>
            </a:r>
            <a:r>
              <a:rPr lang="en-US" altLang="zh-TW" sz="2800" dirty="0" smtClean="0">
                <a:solidFill>
                  <a:schemeClr val="bg1"/>
                </a:solidFill>
                <a:latin typeface="Calibri" pitchFamily="34" charset="0"/>
                <a:ea typeface="華康儷中黑" pitchFamily="49" charset="-120"/>
              </a:rPr>
              <a:t> OPC-3®</a:t>
            </a:r>
            <a:r>
              <a:rPr lang="zh-TW" altLang="en-US" sz="2800" dirty="0" smtClean="0">
                <a:solidFill>
                  <a:schemeClr val="bg1"/>
                </a:solidFill>
                <a:latin typeface="Calibri" pitchFamily="34" charset="0"/>
                <a:ea typeface="華康儷中黑" pitchFamily="49" charset="-120"/>
              </a:rPr>
              <a:t>後，血漿氧化壓力大幅降低</a:t>
            </a:r>
            <a:r>
              <a:rPr lang="en-US" altLang="zh-TW" sz="2800" dirty="0" smtClean="0">
                <a:solidFill>
                  <a:schemeClr val="bg1"/>
                </a:solidFill>
                <a:latin typeface="Calibri" pitchFamily="34" charset="0"/>
                <a:ea typeface="華康儷中黑" pitchFamily="49" charset="-120"/>
              </a:rPr>
              <a:t>10.1% </a:t>
            </a:r>
          </a:p>
          <a:p>
            <a:r>
              <a:rPr lang="zh-TW" altLang="en-US" sz="2800" dirty="0" smtClean="0">
                <a:solidFill>
                  <a:schemeClr val="bg1"/>
                </a:solidFill>
                <a:latin typeface="Calibri" pitchFamily="34" charset="0"/>
                <a:ea typeface="華康儷中黑" pitchFamily="49" charset="-120"/>
              </a:rPr>
              <a:t>所有主要心血管健康風險因素均有改善，血壓、膽固醇及空腹血糖水平均降低</a:t>
            </a:r>
            <a:r>
              <a:rPr lang="en-US" altLang="zh-TW" sz="2800" dirty="0" smtClean="0">
                <a:solidFill>
                  <a:schemeClr val="bg1"/>
                </a:solidFill>
                <a:latin typeface="Calibri" pitchFamily="34" charset="0"/>
                <a:ea typeface="華康儷中黑" pitchFamily="49" charset="-120"/>
              </a:rPr>
              <a:t> </a:t>
            </a:r>
          </a:p>
        </p:txBody>
      </p:sp>
      <p:sp>
        <p:nvSpPr>
          <p:cNvPr id="7" name="Rectangle 2"/>
          <p:cNvSpPr txBox="1">
            <a:spLocks noChangeArrowheads="1"/>
          </p:cNvSpPr>
          <p:nvPr/>
        </p:nvSpPr>
        <p:spPr bwMode="auto">
          <a:xfrm>
            <a:off x="457200" y="395288"/>
            <a:ext cx="8229600" cy="900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p>
            <a:pPr fontAlgn="base">
              <a:spcBef>
                <a:spcPct val="0"/>
              </a:spcBef>
              <a:spcAft>
                <a:spcPct val="0"/>
              </a:spcAft>
              <a:defRPr/>
            </a:pPr>
            <a:r>
              <a:rPr lang="zh-TW" altLang="en-US" sz="3600" dirty="0">
                <a:solidFill>
                  <a:prstClr val="white"/>
                </a:solidFill>
                <a:latin typeface="Calibri" pitchFamily="34" charset="0"/>
                <a:ea typeface="華康儷中黑" pitchFamily="49" charset="-120"/>
                <a:cs typeface="ＭＳ Ｐゴシック" charset="0"/>
              </a:rPr>
              <a:t>結果</a:t>
            </a:r>
            <a:r>
              <a:rPr lang="en-US" altLang="zh-TW" sz="3200" dirty="0">
                <a:solidFill>
                  <a:prstClr val="white"/>
                </a:solidFill>
                <a:latin typeface="Calibri" pitchFamily="34" charset="0"/>
                <a:ea typeface="華康儷中黑" pitchFamily="49" charset="-120"/>
                <a:cs typeface="ＭＳ Ｐゴシック" charset="0"/>
              </a:rPr>
              <a:t/>
            </a:r>
            <a:br>
              <a:rPr lang="en-US" altLang="zh-TW" sz="3200" dirty="0">
                <a:solidFill>
                  <a:prstClr val="white"/>
                </a:solidFill>
                <a:latin typeface="Calibri" pitchFamily="34" charset="0"/>
                <a:ea typeface="華康儷中黑" pitchFamily="49" charset="-120"/>
                <a:cs typeface="ＭＳ Ｐゴシック" charset="0"/>
              </a:rPr>
            </a:br>
            <a:r>
              <a:rPr lang="en-US" sz="3200" dirty="0">
                <a:solidFill>
                  <a:prstClr val="white"/>
                </a:solidFill>
                <a:latin typeface="Calibri" pitchFamily="34" charset="0"/>
                <a:ea typeface="華康儷中黑" pitchFamily="49" charset="-120"/>
                <a:cs typeface="ＭＳ Ｐゴシック" charset="0"/>
              </a:rPr>
              <a:t>The Results</a:t>
            </a:r>
          </a:p>
        </p:txBody>
      </p:sp>
      <p:sp>
        <p:nvSpPr>
          <p:cNvPr id="9" name="Content Placeholder 1"/>
          <p:cNvSpPr txBox="1">
            <a:spLocks/>
          </p:cNvSpPr>
          <p:nvPr/>
        </p:nvSpPr>
        <p:spPr bwMode="auto">
          <a:xfrm>
            <a:off x="381000" y="3810000"/>
            <a:ext cx="70866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bg1"/>
                </a:solidFill>
                <a:effectLst/>
                <a:uLnTx/>
                <a:uFillTx/>
                <a:latin typeface="Calibri" pitchFamily="34" charset="0"/>
                <a:ea typeface="華康儷中黑" pitchFamily="49" charset="-120"/>
                <a:cs typeface="ＭＳ Ｐゴシック" charset="0"/>
              </a:rPr>
              <a:t>Plasma oxidative stress status was significantly lowered by 10.1% with </a:t>
            </a:r>
            <a:r>
              <a:rPr kumimoji="0" lang="en-US" sz="2600" b="0" i="0" u="none" strike="noStrike" kern="1200" cap="none" spc="0" normalizeH="0" baseline="0" noProof="0" dirty="0" err="1" smtClean="0">
                <a:ln>
                  <a:noFill/>
                </a:ln>
                <a:solidFill>
                  <a:schemeClr val="bg1"/>
                </a:solidFill>
                <a:effectLst/>
                <a:uLnTx/>
                <a:uFillTx/>
                <a:latin typeface="Calibri" pitchFamily="34" charset="0"/>
                <a:ea typeface="華康儷中黑" pitchFamily="49" charset="-120"/>
                <a:cs typeface="ＭＳ Ｐゴシック" charset="0"/>
              </a:rPr>
              <a:t>Isotonix</a:t>
            </a:r>
            <a:r>
              <a:rPr kumimoji="0" lang="en-US" sz="2600" b="0" i="0" u="none" strike="noStrike" kern="1200" cap="none" spc="0" normalizeH="0" baseline="0" noProof="0" dirty="0" smtClean="0">
                <a:ln>
                  <a:noFill/>
                </a:ln>
                <a:solidFill>
                  <a:schemeClr val="bg1"/>
                </a:solidFill>
                <a:effectLst/>
                <a:uLnTx/>
                <a:uFillTx/>
                <a:latin typeface="Calibri" pitchFamily="34" charset="0"/>
                <a:ea typeface="華康儷中黑" pitchFamily="49" charset="-120"/>
                <a:cs typeface="ＭＳ Ｐゴシック" charset="0"/>
              </a:rPr>
              <a:t> OPC-3</a:t>
            </a:r>
            <a:r>
              <a:rPr kumimoji="0" lang="en-US" sz="2600" b="0" i="0" u="none" strike="noStrike" kern="1200" cap="none" spc="0" normalizeH="0" baseline="30000" noProof="0" dirty="0" smtClean="0">
                <a:ln>
                  <a:noFill/>
                </a:ln>
                <a:solidFill>
                  <a:schemeClr val="bg1"/>
                </a:solidFill>
                <a:effectLst/>
                <a:uLnTx/>
                <a:uFillTx/>
                <a:latin typeface="Calibri" pitchFamily="34" charset="0"/>
                <a:ea typeface="華康儷中黑" pitchFamily="49" charset="-120"/>
                <a:cs typeface="ＭＳ Ｐゴシック" charset="0"/>
              </a:rPr>
              <a:t> ®</a:t>
            </a:r>
            <a:endParaRPr kumimoji="0" lang="en-US" sz="2600" b="0" i="0" u="none" strike="noStrike" kern="1200" cap="none" spc="0" normalizeH="0" baseline="0" noProof="0" dirty="0" smtClean="0">
              <a:ln>
                <a:noFill/>
              </a:ln>
              <a:solidFill>
                <a:schemeClr val="bg1"/>
              </a:solidFill>
              <a:effectLst/>
              <a:uLnTx/>
              <a:uFillTx/>
              <a:latin typeface="Calibri" pitchFamily="34" charset="0"/>
              <a:ea typeface="華康儷中黑" pitchFamily="49" charset="-120"/>
              <a:cs typeface="ＭＳ Ｐゴシック" charset="0"/>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bg1"/>
                </a:solidFill>
                <a:effectLst/>
                <a:uLnTx/>
                <a:uFillTx/>
                <a:latin typeface="Calibri" pitchFamily="34" charset="0"/>
                <a:ea typeface="華康儷中黑" pitchFamily="49" charset="-120"/>
                <a:cs typeface="ＭＳ Ｐゴシック" charset="0"/>
              </a:rPr>
              <a:t>All major cardiovascular risk factors were improved with blood pressure, total cholesterol, and fasting blood glucose lowered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919163" y="549275"/>
            <a:ext cx="8229601" cy="4525963"/>
          </a:xfrm>
        </p:spPr>
        <p:txBody>
          <a:bodyPr/>
          <a:lstStyle/>
          <a:p>
            <a:pPr algn="ctr">
              <a:buFont typeface="Wingdings 3" charset="0"/>
              <a:buNone/>
            </a:pPr>
            <a:r>
              <a:rPr lang="en-US" sz="4800" b="1" dirty="0" err="1">
                <a:solidFill>
                  <a:schemeClr val="bg1"/>
                </a:solidFill>
                <a:latin typeface="Calibri" pitchFamily="34" charset="0"/>
                <a:ea typeface="華康儷中黑" pitchFamily="49" charset="-120"/>
              </a:rPr>
              <a:t>Isotonix</a:t>
            </a:r>
            <a:r>
              <a:rPr lang="en-US" sz="4800" b="1" dirty="0">
                <a:solidFill>
                  <a:schemeClr val="bg1"/>
                </a:solidFill>
                <a:latin typeface="Calibri" pitchFamily="34" charset="0"/>
                <a:ea typeface="華康儷中黑" pitchFamily="49" charset="-120"/>
              </a:rPr>
              <a:t> OPC-3</a:t>
            </a:r>
            <a:r>
              <a:rPr lang="en-US" sz="4800" b="1" baseline="30000" dirty="0">
                <a:solidFill>
                  <a:schemeClr val="bg1"/>
                </a:solidFill>
                <a:latin typeface="Calibri" pitchFamily="34" charset="0"/>
                <a:ea typeface="華康儷中黑" pitchFamily="49" charset="-120"/>
              </a:rPr>
              <a:t>®</a:t>
            </a:r>
          </a:p>
          <a:p>
            <a:pPr algn="ctr">
              <a:buFont typeface="Wingdings 3" charset="0"/>
              <a:buNone/>
            </a:pPr>
            <a:endParaRPr lang="en-US" sz="4800" baseline="30000" dirty="0">
              <a:solidFill>
                <a:schemeClr val="bg1"/>
              </a:solidFill>
              <a:latin typeface="Calibri" pitchFamily="34" charset="0"/>
              <a:ea typeface="華康儷中黑" pitchFamily="49" charset="-120"/>
            </a:endParaRPr>
          </a:p>
          <a:p>
            <a:pPr algn="ctr">
              <a:buFont typeface="Wingdings 3" charset="0"/>
              <a:buNone/>
            </a:pPr>
            <a:r>
              <a:rPr lang="en-US" sz="4800" baseline="30000" dirty="0">
                <a:solidFill>
                  <a:schemeClr val="bg1"/>
                </a:solidFill>
                <a:latin typeface="Calibri" pitchFamily="34" charset="0"/>
                <a:ea typeface="華康儷中黑" pitchFamily="49" charset="-120"/>
              </a:rPr>
              <a:t>285 – 290</a:t>
            </a:r>
          </a:p>
          <a:p>
            <a:pPr algn="ctr">
              <a:buFont typeface="Wingdings 3" charset="0"/>
              <a:buNone/>
            </a:pPr>
            <a:r>
              <a:rPr lang="en-US" sz="4800" baseline="30000" dirty="0" err="1" smtClean="0">
                <a:solidFill>
                  <a:schemeClr val="bg1"/>
                </a:solidFill>
                <a:latin typeface="Calibri" pitchFamily="34" charset="0"/>
                <a:ea typeface="華康儷中黑" pitchFamily="49" charset="-120"/>
              </a:rPr>
              <a:t>milliosmoles</a:t>
            </a:r>
            <a:r>
              <a:rPr lang="en-US" sz="4800" baseline="30000" dirty="0" smtClean="0">
                <a:solidFill>
                  <a:schemeClr val="bg1"/>
                </a:solidFill>
                <a:latin typeface="Calibri" pitchFamily="34" charset="0"/>
                <a:ea typeface="華康儷中黑" pitchFamily="49" charset="-120"/>
              </a:rPr>
              <a:t>/kg </a:t>
            </a:r>
          </a:p>
          <a:p>
            <a:pPr algn="ctr">
              <a:buFont typeface="Wingdings 3" charset="0"/>
              <a:buNone/>
            </a:pPr>
            <a:r>
              <a:rPr lang="zh-TW" altLang="en-US" sz="4800" baseline="30000" dirty="0" smtClean="0">
                <a:solidFill>
                  <a:schemeClr val="bg1"/>
                </a:solidFill>
                <a:latin typeface="Calibri" pitchFamily="34" charset="0"/>
                <a:ea typeface="華康儷中黑" pitchFamily="49" charset="-120"/>
              </a:rPr>
              <a:t>（滲透壓單位）　</a:t>
            </a:r>
            <a:endParaRPr lang="en-US" sz="4800" baseline="30000" dirty="0" smtClean="0">
              <a:solidFill>
                <a:schemeClr val="bg1"/>
              </a:solidFill>
              <a:latin typeface="Calibri" pitchFamily="34" charset="0"/>
              <a:ea typeface="華康儷中黑" pitchFamily="49" charset="-120"/>
            </a:endParaRPr>
          </a:p>
          <a:p>
            <a:pPr algn="ctr">
              <a:buFont typeface="Wingdings 3" charset="0"/>
              <a:buNone/>
            </a:pPr>
            <a:endParaRPr lang="en-US" sz="4800" dirty="0">
              <a:latin typeface="Calibri" pitchFamily="34" charset="0"/>
              <a:ea typeface="華康儷中黑" pitchFamily="49" charset="-120"/>
            </a:endParaRPr>
          </a:p>
          <a:p>
            <a:pPr algn="ctr">
              <a:buFont typeface="Wingdings 3" charset="0"/>
              <a:buNone/>
            </a:pPr>
            <a:endParaRPr lang="en-US" dirty="0">
              <a:latin typeface="Calibri" pitchFamily="34" charset="0"/>
              <a:ea typeface="華康儷中黑" pitchFamily="49" charset="-120"/>
            </a:endParaRPr>
          </a:p>
        </p:txBody>
      </p:sp>
      <p:sp>
        <p:nvSpPr>
          <p:cNvPr id="5" name="TextBox 1"/>
          <p:cNvSpPr txBox="1">
            <a:spLocks noChangeArrowheads="1"/>
          </p:cNvSpPr>
          <p:nvPr/>
        </p:nvSpPr>
        <p:spPr bwMode="auto">
          <a:xfrm>
            <a:off x="-1495425" y="4426803"/>
            <a:ext cx="91440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pPr>
            <a:r>
              <a:rPr lang="en-US" sz="4800" b="1" baseline="30000" dirty="0" smtClean="0">
                <a:solidFill>
                  <a:srgbClr val="FFFFFF"/>
                </a:solidFill>
                <a:latin typeface="Calibri" pitchFamily="34" charset="0"/>
                <a:ea typeface="華康儷中黑" pitchFamily="49" charset="-120"/>
              </a:rPr>
              <a:t>THERE </a:t>
            </a:r>
            <a:r>
              <a:rPr lang="en-US" sz="4800" b="1" baseline="30000" dirty="0">
                <a:solidFill>
                  <a:srgbClr val="FFFFFF"/>
                </a:solidFill>
                <a:latin typeface="Calibri" pitchFamily="34" charset="0"/>
                <a:ea typeface="華康儷中黑" pitchFamily="49" charset="-120"/>
              </a:rPr>
              <a:t>IS NO COMPETITION!</a:t>
            </a:r>
            <a:endParaRPr lang="en-US" dirty="0">
              <a:solidFill>
                <a:prstClr val="black"/>
              </a:solidFill>
              <a:latin typeface="Calibri" pitchFamily="34" charset="0"/>
              <a:ea typeface="華康儷中黑" pitchFamily="49" charset="-120"/>
            </a:endParaRPr>
          </a:p>
        </p:txBody>
      </p:sp>
      <p:pic>
        <p:nvPicPr>
          <p:cNvPr id="6"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448800" y="1295400"/>
            <a:ext cx="3017666" cy="4713543"/>
          </a:xfrm>
          <a:prstGeom prst="rect">
            <a:avLst/>
          </a:prstGeom>
          <a:noFill/>
          <a:ln w="9525">
            <a:noFill/>
            <a:miter lim="800000"/>
            <a:headEnd/>
            <a:tailEnd/>
          </a:ln>
        </p:spPr>
      </p:pic>
      <p:sp>
        <p:nvSpPr>
          <p:cNvPr id="7" name="TextBox 6"/>
          <p:cNvSpPr txBox="1"/>
          <p:nvPr/>
        </p:nvSpPr>
        <p:spPr>
          <a:xfrm>
            <a:off x="762000" y="3925669"/>
            <a:ext cx="5029200" cy="646331"/>
          </a:xfrm>
          <a:prstGeom prst="rect">
            <a:avLst/>
          </a:prstGeom>
          <a:noFill/>
        </p:spPr>
        <p:txBody>
          <a:bodyPr wrap="square" rtlCol="0">
            <a:spAutoFit/>
          </a:bodyPr>
          <a:lstStyle/>
          <a:p>
            <a:r>
              <a:rPr lang="zh-TW" altLang="en-US" sz="5400" baseline="30000" dirty="0">
                <a:solidFill>
                  <a:srgbClr val="FFFFFF"/>
                </a:solidFill>
                <a:latin typeface="華康儷中黑" pitchFamily="49" charset="-120"/>
                <a:ea typeface="華康儷中黑" pitchFamily="49" charset="-120"/>
              </a:rPr>
              <a:t>無可比擬的卓越產品！</a:t>
            </a:r>
            <a:endParaRPr lang="en-US" altLang="zh-TW" sz="5400" baseline="30000" dirty="0">
              <a:solidFill>
                <a:srgbClr val="FFFFFF"/>
              </a:solidFill>
              <a:latin typeface="華康儷中黑" pitchFamily="49" charset="-120"/>
              <a:ea typeface="華康儷中黑" pitchFamily="49" charset="-120"/>
            </a:endParaRPr>
          </a:p>
        </p:txBody>
      </p:sp>
      <p:pic>
        <p:nvPicPr>
          <p:cNvPr id="8" name="Picture 2" descr="O:\Product_SC\Communications\Graphics\Products Image\Isotonix\OPC-3_PNG.png"/>
          <p:cNvPicPr>
            <a:picLocks noChangeAspect="1" noChangeArrowheads="1"/>
          </p:cNvPicPr>
          <p:nvPr/>
        </p:nvPicPr>
        <p:blipFill>
          <a:blip r:embed="rId3" cstate="print"/>
          <a:srcRect/>
          <a:stretch>
            <a:fillRect/>
          </a:stretch>
        </p:blipFill>
        <p:spPr bwMode="auto">
          <a:xfrm>
            <a:off x="6172200" y="1143000"/>
            <a:ext cx="2026508" cy="4572000"/>
          </a:xfrm>
          <a:prstGeom prst="rect">
            <a:avLst/>
          </a:prstGeom>
          <a:noFill/>
          <a:effectLst>
            <a:softEdge rad="3175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227" fill="hold">
                                          <p:stCondLst>
                                            <p:cond delay="0"/>
                                          </p:stCondLst>
                                        </p:cTn>
                                        <p:tgtEl>
                                          <p:spTgt spid="5"/>
                                        </p:tgtEl>
                                        <p:attrNameLst>
                                          <p:attrName>style.rotation</p:attrName>
                                        </p:attrNameLst>
                                      </p:cBhvr>
                                      <p:to>
                                        <p:strVal val="-45.0"/>
                                      </p:to>
                                    </p:set>
                                    <p:anim calcmode="lin" valueType="num">
                                      <p:cBhvr>
                                        <p:cTn id="8" dur="227" fill="hold">
                                          <p:stCondLst>
                                            <p:cond delay="227"/>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0" nodeType="withEffect">
                                  <p:stCondLst>
                                    <p:cond delay="0"/>
                                  </p:stCondLst>
                                  <p:iterate type="lt">
                                    <p:tmPct val="50000"/>
                                  </p:iterate>
                                  <p:childTnLst>
                                    <p:set>
                                      <p:cBhvr>
                                        <p:cTn id="13" dur="1" fill="hold">
                                          <p:stCondLst>
                                            <p:cond delay="0"/>
                                          </p:stCondLst>
                                        </p:cTn>
                                        <p:tgtEl>
                                          <p:spTgt spid="7"/>
                                        </p:tgtEl>
                                        <p:attrNameLst>
                                          <p:attrName>style.visibility</p:attrName>
                                        </p:attrNameLst>
                                      </p:cBhvr>
                                      <p:to>
                                        <p:strVal val="visible"/>
                                      </p:to>
                                    </p:set>
                                    <p:set>
                                      <p:cBhvr>
                                        <p:cTn id="14" dur="455" fill="hold">
                                          <p:stCondLst>
                                            <p:cond delay="0"/>
                                          </p:stCondLst>
                                        </p:cTn>
                                        <p:tgtEl>
                                          <p:spTgt spid="7"/>
                                        </p:tgtEl>
                                        <p:attrNameLst>
                                          <p:attrName>style.rotation</p:attrName>
                                        </p:attrNameLst>
                                      </p:cBhvr>
                                      <p:to>
                                        <p:strVal val="-45.0"/>
                                      </p:to>
                                    </p:set>
                                    <p:anim calcmode="lin" valueType="num">
                                      <p:cBhvr>
                                        <p:cTn id="15"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375" y="548088"/>
            <a:ext cx="9126625" cy="6081368"/>
          </a:xfrm>
          <a:prstGeom prst="rect">
            <a:avLst/>
          </a:prstGeom>
        </p:spPr>
      </p:pic>
      <p:sp>
        <p:nvSpPr>
          <p:cNvPr id="3" name="TextBox 2"/>
          <p:cNvSpPr txBox="1"/>
          <p:nvPr/>
        </p:nvSpPr>
        <p:spPr>
          <a:xfrm>
            <a:off x="0" y="3581400"/>
            <a:ext cx="9143999" cy="2800767"/>
          </a:xfrm>
          <a:prstGeom prst="rect">
            <a:avLst/>
          </a:prstGeom>
          <a:solidFill>
            <a:schemeClr val="bg1"/>
          </a:solidFill>
        </p:spPr>
        <p:txBody>
          <a:bodyPr wrap="square" rtlCol="0">
            <a:spAutoFit/>
          </a:bodyPr>
          <a:lstStyle/>
          <a:p>
            <a:pPr algn="ctr" defTabSz="457200"/>
            <a:r>
              <a:rPr lang="zh-TW" altLang="en-US" sz="3200" b="1" dirty="0" smtClean="0">
                <a:solidFill>
                  <a:srgbClr val="14A8D6"/>
                </a:solidFill>
                <a:latin typeface="+mj-lt"/>
                <a:ea typeface="華康儷中黑" pitchFamily="49" charset="-120"/>
                <a:cs typeface="Arial"/>
              </a:rPr>
              <a:t>美安香港是一間產品分銷及互聯網銷售公司，</a:t>
            </a:r>
            <a:endParaRPr lang="en-US" altLang="zh-TW" sz="3200" b="1" dirty="0" smtClean="0">
              <a:solidFill>
                <a:srgbClr val="14A8D6"/>
              </a:solidFill>
              <a:latin typeface="+mj-lt"/>
              <a:ea typeface="華康儷中黑" pitchFamily="49" charset="-120"/>
              <a:cs typeface="Arial"/>
            </a:endParaRPr>
          </a:p>
          <a:p>
            <a:pPr algn="ctr" defTabSz="457200"/>
            <a:r>
              <a:rPr lang="zh-TW" altLang="en-US" sz="3200" b="1" dirty="0" smtClean="0">
                <a:solidFill>
                  <a:srgbClr val="14A8D6"/>
                </a:solidFill>
                <a:latin typeface="+mj-lt"/>
                <a:ea typeface="華康儷中黑" pitchFamily="49" charset="-120"/>
                <a:cs typeface="Arial"/>
              </a:rPr>
              <a:t>專門從事一對一行銷與社交購物</a:t>
            </a:r>
            <a:endParaRPr lang="en-US" altLang="zh-TW" sz="3200" b="1" dirty="0" smtClean="0">
              <a:solidFill>
                <a:srgbClr val="14A8D6"/>
              </a:solidFill>
              <a:latin typeface="+mj-lt"/>
              <a:ea typeface="華康儷中黑" pitchFamily="49" charset="-120"/>
              <a:cs typeface="Arial"/>
            </a:endParaRPr>
          </a:p>
          <a:p>
            <a:pPr algn="ctr" defTabSz="457200"/>
            <a:r>
              <a:rPr lang="en-US" altLang="zh-TW" sz="2800" b="1" dirty="0" smtClean="0">
                <a:solidFill>
                  <a:srgbClr val="14A8D6"/>
                </a:solidFill>
                <a:latin typeface="+mj-lt"/>
                <a:ea typeface="華康儷中黑" pitchFamily="49" charset="-120"/>
                <a:cs typeface="Arial"/>
              </a:rPr>
              <a:t>Market Hong Kong is a Product Brokerage and Internet Marketing Company that specializes in One-to-One Marketing and Social Shopping.</a:t>
            </a:r>
          </a:p>
          <a:p>
            <a:pPr algn="ctr" defTabSz="457200"/>
            <a:endParaRPr lang="en-US" altLang="zh-TW" sz="2800" b="1" dirty="0" smtClean="0">
              <a:solidFill>
                <a:srgbClr val="14A8D6"/>
              </a:solidFill>
              <a:latin typeface="+mj-lt"/>
              <a:ea typeface="華康儷中黑" pitchFamily="49" charset="-120"/>
              <a:cs typeface="Arial"/>
            </a:endParaRPr>
          </a:p>
        </p:txBody>
      </p:sp>
      <p:sp>
        <p:nvSpPr>
          <p:cNvPr id="4" name="TextBox 3"/>
          <p:cNvSpPr txBox="1"/>
          <p:nvPr/>
        </p:nvSpPr>
        <p:spPr>
          <a:xfrm>
            <a:off x="7543800" y="2173069"/>
            <a:ext cx="1219200" cy="646331"/>
          </a:xfrm>
          <a:prstGeom prst="rect">
            <a:avLst/>
          </a:prstGeom>
          <a:solidFill>
            <a:schemeClr val="bg1"/>
          </a:solidFill>
        </p:spPr>
        <p:txBody>
          <a:bodyPr wrap="square" rtlCol="0">
            <a:spAutoFit/>
          </a:bodyPr>
          <a:lstStyle/>
          <a:p>
            <a:pPr algn="r" defTabSz="457200"/>
            <a:r>
              <a:rPr lang="zh-TW" altLang="en-US" sz="3600" b="1" dirty="0">
                <a:solidFill>
                  <a:srgbClr val="22BAEA"/>
                </a:solidFill>
                <a:ea typeface="華康儷中黑" pitchFamily="49" charset="-120"/>
                <a:cs typeface="Arial"/>
              </a:rPr>
              <a:t>今日</a:t>
            </a:r>
            <a:endParaRPr lang="en-US" sz="3600" b="1" dirty="0">
              <a:solidFill>
                <a:srgbClr val="22BAEA"/>
              </a:solidFill>
              <a:ea typeface="華康儷中黑" pitchFamily="49" charset="-120"/>
              <a:cs typeface="Arial"/>
            </a:endParaRPr>
          </a:p>
        </p:txBody>
      </p:sp>
      <p:sp>
        <p:nvSpPr>
          <p:cNvPr id="5" name="TextBox 4"/>
          <p:cNvSpPr txBox="1"/>
          <p:nvPr/>
        </p:nvSpPr>
        <p:spPr>
          <a:xfrm>
            <a:off x="-76200" y="2057400"/>
            <a:ext cx="1752600" cy="954107"/>
          </a:xfrm>
          <a:prstGeom prst="rect">
            <a:avLst/>
          </a:prstGeom>
          <a:solidFill>
            <a:schemeClr val="bg1"/>
          </a:solidFill>
        </p:spPr>
        <p:txBody>
          <a:bodyPr wrap="square" rtlCol="0">
            <a:spAutoFit/>
          </a:bodyPr>
          <a:lstStyle/>
          <a:p>
            <a:pPr algn="ctr"/>
            <a:r>
              <a:rPr lang="zh-TW" altLang="en-US" sz="2000" b="1" dirty="0" smtClean="0">
                <a:solidFill>
                  <a:srgbClr val="14A8D6"/>
                </a:solidFill>
                <a:latin typeface="+mj-lt"/>
                <a:ea typeface="華康儷中黑" pitchFamily="49" charset="-120"/>
                <a:cs typeface="Arial"/>
              </a:rPr>
              <a:t>成立於</a:t>
            </a:r>
            <a:r>
              <a:rPr lang="en-US" altLang="zh-TW" sz="2000" b="1" dirty="0" smtClean="0">
                <a:solidFill>
                  <a:srgbClr val="14A8D6"/>
                </a:solidFill>
                <a:latin typeface="+mj-lt"/>
                <a:ea typeface="華康儷中黑" pitchFamily="49" charset="-120"/>
                <a:cs typeface="Arial"/>
              </a:rPr>
              <a:t>1992</a:t>
            </a:r>
            <a:r>
              <a:rPr lang="zh-TW" altLang="en-US" sz="2000" b="1" dirty="0" smtClean="0">
                <a:solidFill>
                  <a:srgbClr val="14A8D6"/>
                </a:solidFill>
                <a:latin typeface="+mj-lt"/>
                <a:ea typeface="華康儷中黑" pitchFamily="49" charset="-120"/>
                <a:cs typeface="Arial"/>
              </a:rPr>
              <a:t>年</a:t>
            </a:r>
          </a:p>
          <a:p>
            <a:pPr algn="ctr"/>
            <a:r>
              <a:rPr lang="en-US" altLang="zh-TW" b="1" dirty="0" smtClean="0">
                <a:solidFill>
                  <a:srgbClr val="14A8D6"/>
                </a:solidFill>
                <a:latin typeface="+mj-lt"/>
                <a:ea typeface="華康儷中黑" pitchFamily="49" charset="-120"/>
                <a:cs typeface="Arial"/>
              </a:rPr>
              <a:t>FOUNDED </a:t>
            </a:r>
          </a:p>
          <a:p>
            <a:pPr algn="ctr"/>
            <a:r>
              <a:rPr lang="en-US" altLang="zh-TW" b="1" dirty="0" smtClean="0">
                <a:solidFill>
                  <a:srgbClr val="14A8D6"/>
                </a:solidFill>
                <a:latin typeface="+mj-lt"/>
                <a:ea typeface="華康儷中黑" pitchFamily="49" charset="-120"/>
                <a:cs typeface="Arial"/>
              </a:rPr>
              <a:t>IN 1992</a:t>
            </a:r>
          </a:p>
        </p:txBody>
      </p:sp>
      <p:sp>
        <p:nvSpPr>
          <p:cNvPr id="6" name="TextBox 5"/>
          <p:cNvSpPr txBox="1"/>
          <p:nvPr/>
        </p:nvSpPr>
        <p:spPr>
          <a:xfrm>
            <a:off x="7467600" y="2187714"/>
            <a:ext cx="1524000" cy="677108"/>
          </a:xfrm>
          <a:prstGeom prst="rect">
            <a:avLst/>
          </a:prstGeom>
          <a:solidFill>
            <a:schemeClr val="bg1"/>
          </a:solidFill>
        </p:spPr>
        <p:txBody>
          <a:bodyPr wrap="square" rtlCol="0">
            <a:spAutoFit/>
          </a:bodyPr>
          <a:lstStyle/>
          <a:p>
            <a:pPr algn="ctr"/>
            <a:r>
              <a:rPr lang="zh-TW" altLang="en-US" sz="2000" b="1" dirty="0" smtClean="0">
                <a:solidFill>
                  <a:srgbClr val="14A8D6"/>
                </a:solidFill>
                <a:latin typeface="+mj-lt"/>
                <a:ea typeface="華康儷中黑" pitchFamily="49" charset="-120"/>
                <a:cs typeface="Arial"/>
              </a:rPr>
              <a:t>今曰</a:t>
            </a:r>
          </a:p>
          <a:p>
            <a:pPr algn="ctr"/>
            <a:r>
              <a:rPr lang="en-US" altLang="zh-TW" b="1" dirty="0" smtClean="0">
                <a:solidFill>
                  <a:srgbClr val="14A8D6"/>
                </a:solidFill>
                <a:latin typeface="+mj-lt"/>
                <a:ea typeface="華康儷中黑" pitchFamily="49" charset="-120"/>
                <a:cs typeface="Arial"/>
              </a:rPr>
              <a:t>TODAY</a:t>
            </a:r>
          </a:p>
        </p:txBody>
      </p:sp>
    </p:spTree>
    <p:extLst>
      <p:ext uri="{BB962C8B-B14F-4D97-AF65-F5344CB8AC3E}">
        <p14:creationId xmlns:p14="http://schemas.microsoft.com/office/powerpoint/2010/main" xmlns="" val="3007064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304800" y="1676400"/>
            <a:ext cx="8305800" cy="2739211"/>
          </a:xfrm>
          <a:prstGeom prst="rect">
            <a:avLst/>
          </a:prstGeom>
          <a:noFill/>
          <a:ln w="9525">
            <a:noFill/>
            <a:miter lim="800000"/>
            <a:headEnd/>
            <a:tailEnd/>
          </a:ln>
          <a:effectLst/>
        </p:spPr>
        <p:txBody>
          <a:bodyPr wrap="square">
            <a:spAutoFit/>
          </a:bodyPr>
          <a:lstStyle/>
          <a:p>
            <a:pPr eaLnBrk="0" fontAlgn="base" hangingPunct="0">
              <a:spcAft>
                <a:spcPct val="0"/>
              </a:spcAft>
            </a:pPr>
            <a:r>
              <a:rPr lang="zh-TW" altLang="en-US" sz="3600" dirty="0" smtClean="0">
                <a:solidFill>
                  <a:srgbClr val="FFFFFF"/>
                </a:solidFill>
                <a:latin typeface="Calibri" pitchFamily="34" charset="0"/>
                <a:ea typeface="華康儷中黑" pitchFamily="49" charset="-120"/>
              </a:rPr>
              <a:t>領導市場：</a:t>
            </a:r>
            <a:endParaRPr lang="en-US" altLang="zh-TW" sz="3600" dirty="0" smtClean="0">
              <a:solidFill>
                <a:srgbClr val="FFFFFF"/>
              </a:solidFill>
              <a:latin typeface="Calibri" pitchFamily="34" charset="0"/>
              <a:ea typeface="華康儷中黑" pitchFamily="49" charset="-120"/>
            </a:endParaRPr>
          </a:p>
          <a:p>
            <a:pPr eaLnBrk="0" fontAlgn="base" hangingPunct="0">
              <a:spcAft>
                <a:spcPct val="0"/>
              </a:spcAft>
            </a:pPr>
            <a:r>
              <a:rPr lang="en-US" altLang="zh-TW" sz="3600" dirty="0" err="1" smtClean="0">
                <a:solidFill>
                  <a:srgbClr val="FFFFFF"/>
                </a:solidFill>
                <a:latin typeface="Calibri" pitchFamily="34" charset="0"/>
                <a:ea typeface="華康儷中黑" pitchFamily="49" charset="-120"/>
              </a:rPr>
              <a:t>Isotonix</a:t>
            </a:r>
            <a:r>
              <a:rPr lang="en-US" altLang="zh-TW" sz="3600" dirty="0" smtClean="0">
                <a:solidFill>
                  <a:srgbClr val="FFFFFF"/>
                </a:solidFill>
                <a:latin typeface="Calibri" pitchFamily="34" charset="0"/>
                <a:ea typeface="華康儷中黑" pitchFamily="49" charset="-120"/>
              </a:rPr>
              <a:t>®</a:t>
            </a:r>
            <a:r>
              <a:rPr lang="zh-TW" altLang="en-US" sz="3600" dirty="0" smtClean="0">
                <a:solidFill>
                  <a:srgbClr val="FFFFFF"/>
                </a:solidFill>
                <a:latin typeface="Calibri" pitchFamily="34" charset="0"/>
                <a:ea typeface="華康儷中黑" pitchFamily="49" charset="-120"/>
              </a:rPr>
              <a:t>等壓傳輸系統與碧容健</a:t>
            </a:r>
            <a:r>
              <a:rPr lang="en-US" altLang="zh-TW" sz="3600" dirty="0" smtClean="0">
                <a:solidFill>
                  <a:srgbClr val="FFFFFF"/>
                </a:solidFill>
                <a:latin typeface="Calibri" pitchFamily="34" charset="0"/>
                <a:ea typeface="華康儷中黑" pitchFamily="49" charset="-120"/>
              </a:rPr>
              <a:t>®</a:t>
            </a:r>
            <a:r>
              <a:rPr lang="en-US" altLang="zh-TW" sz="3600" baseline="30000" dirty="0" smtClean="0">
                <a:solidFill>
                  <a:schemeClr val="bg1"/>
                </a:solidFill>
                <a:ea typeface="華康儷中黑" pitchFamily="49" charset="-120"/>
              </a:rPr>
              <a:t> </a:t>
            </a:r>
            <a:endParaRPr lang="en-US" altLang="zh-TW" sz="3600" dirty="0" smtClean="0">
              <a:solidFill>
                <a:schemeClr val="bg1"/>
              </a:solidFill>
              <a:latin typeface="Calibri" pitchFamily="34" charset="0"/>
              <a:ea typeface="華康儷中黑" pitchFamily="49" charset="-120"/>
            </a:endParaRPr>
          </a:p>
          <a:p>
            <a:pPr eaLnBrk="0" fontAlgn="base" hangingPunct="0">
              <a:spcAft>
                <a:spcPct val="0"/>
              </a:spcAft>
            </a:pPr>
            <a:endParaRPr lang="en-US" sz="3600" dirty="0" smtClean="0">
              <a:solidFill>
                <a:srgbClr val="FFFFFF"/>
              </a:solidFill>
              <a:latin typeface="Calibri" pitchFamily="34" charset="0"/>
              <a:ea typeface="華康儷中黑" pitchFamily="49" charset="-120"/>
            </a:endParaRPr>
          </a:p>
          <a:p>
            <a:pPr eaLnBrk="0" fontAlgn="base" hangingPunct="0">
              <a:spcAft>
                <a:spcPct val="0"/>
              </a:spcAft>
            </a:pPr>
            <a:r>
              <a:rPr lang="en-US" sz="3200" dirty="0" smtClean="0">
                <a:solidFill>
                  <a:srgbClr val="FFFFFF"/>
                </a:solidFill>
                <a:latin typeface="Calibri" pitchFamily="34" charset="0"/>
                <a:ea typeface="華康儷中黑" pitchFamily="49" charset="-120"/>
              </a:rPr>
              <a:t>The Cutting Edge </a:t>
            </a:r>
          </a:p>
          <a:p>
            <a:pPr eaLnBrk="0" fontAlgn="base" hangingPunct="0">
              <a:spcAft>
                <a:spcPct val="0"/>
              </a:spcAft>
            </a:pPr>
            <a:r>
              <a:rPr lang="en-US" sz="3200" dirty="0" err="1" smtClean="0">
                <a:solidFill>
                  <a:srgbClr val="FFFFFF"/>
                </a:solidFill>
                <a:latin typeface="Calibri" pitchFamily="34" charset="0"/>
                <a:ea typeface="華康儷中黑" pitchFamily="49" charset="-120"/>
              </a:rPr>
              <a:t>Isotonix</a:t>
            </a:r>
            <a:r>
              <a:rPr lang="en-US" sz="3200" dirty="0" smtClean="0">
                <a:solidFill>
                  <a:srgbClr val="FFFFFF"/>
                </a:solidFill>
                <a:latin typeface="Calibri" pitchFamily="34" charset="0"/>
                <a:ea typeface="華康儷中黑" pitchFamily="49" charset="-120"/>
              </a:rPr>
              <a:t>® Delivery System and </a:t>
            </a:r>
            <a:r>
              <a:rPr lang="en-US" sz="3200" dirty="0" err="1" smtClean="0">
                <a:solidFill>
                  <a:srgbClr val="FFFFFF"/>
                </a:solidFill>
                <a:latin typeface="Calibri" pitchFamily="34" charset="0"/>
                <a:ea typeface="華康儷中黑" pitchFamily="49" charset="-120"/>
              </a:rPr>
              <a:t>Pycnogenol</a:t>
            </a:r>
            <a:r>
              <a:rPr lang="en-US" sz="3200" dirty="0" smtClean="0">
                <a:solidFill>
                  <a:srgbClr val="FFFFFF"/>
                </a:solidFill>
                <a:latin typeface="Calibri" pitchFamily="34" charset="0"/>
                <a:ea typeface="華康儷中黑" pitchFamily="49" charset="-120"/>
              </a:rPr>
              <a:t>®</a:t>
            </a:r>
            <a:endParaRPr lang="en-US" sz="3200" baseline="30000" dirty="0">
              <a:solidFill>
                <a:srgbClr val="FFFFFF"/>
              </a:solidFill>
              <a:latin typeface="Calibri" pitchFamily="34" charset="0"/>
              <a:ea typeface="華康儷中黑" pitchFamily="49" charset="-120"/>
            </a:endParaRPr>
          </a:p>
        </p:txBody>
      </p:sp>
      <p:sp>
        <p:nvSpPr>
          <p:cNvPr id="8" name="Text Box 4"/>
          <p:cNvSpPr txBox="1">
            <a:spLocks noChangeArrowheads="1"/>
          </p:cNvSpPr>
          <p:nvPr/>
        </p:nvSpPr>
        <p:spPr bwMode="auto">
          <a:xfrm>
            <a:off x="152400" y="6159798"/>
            <a:ext cx="7543800" cy="684803"/>
          </a:xfrm>
          <a:prstGeom prst="rect">
            <a:avLst/>
          </a:prstGeom>
          <a:noFill/>
          <a:ln w="9525">
            <a:noFill/>
            <a:miter lim="800000"/>
            <a:headEnd/>
            <a:tailEnd/>
          </a:ln>
          <a:effectLst/>
        </p:spPr>
        <p:txBody>
          <a:bodyPr wrap="square">
            <a:spAutoFit/>
          </a:bodyPr>
          <a:lstStyle/>
          <a:p>
            <a:pPr>
              <a:spcBef>
                <a:spcPct val="50000"/>
              </a:spcBef>
            </a:pPr>
            <a:r>
              <a:rPr lang="zh-TW" altLang="en-US" sz="1100" dirty="0">
                <a:solidFill>
                  <a:prstClr val="white"/>
                </a:solidFill>
                <a:latin typeface="Calibri" pitchFamily="34" charset="0"/>
                <a:ea typeface="華康儷中黑" pitchFamily="49" charset="-120"/>
              </a:rPr>
              <a:t>此演講的內容並未受美國食品及藥物管理局評核。此產品並非作為診斷、醫療或預防任何疾病或狀況之用途。</a:t>
            </a:r>
            <a:endParaRPr lang="en-US" altLang="zh-TW" sz="1100" dirty="0">
              <a:solidFill>
                <a:prstClr val="white"/>
              </a:solidFill>
              <a:latin typeface="Calibri" pitchFamily="34" charset="0"/>
              <a:ea typeface="華康儷中黑" pitchFamily="49" charset="-120"/>
            </a:endParaRPr>
          </a:p>
          <a:p>
            <a:pPr>
              <a:spcBef>
                <a:spcPct val="50000"/>
              </a:spcBef>
            </a:pPr>
            <a:r>
              <a:rPr lang="en-US" sz="1100" b="1" dirty="0">
                <a:solidFill>
                  <a:prstClr val="white"/>
                </a:solidFill>
                <a:latin typeface="Calibri" pitchFamily="34" charset="0"/>
                <a:ea typeface="華康儷中黑" pitchFamily="49" charset="-120"/>
              </a:rPr>
              <a:t>The statements contained in this presentation have not been evaluated by the Food and Drug Administration.  This product is not intended to diagnose, treat, cure or prevent any disease.</a:t>
            </a:r>
          </a:p>
        </p:txBody>
      </p:sp>
      <p:sp>
        <p:nvSpPr>
          <p:cNvPr id="4" name="Rectangle 3"/>
          <p:cNvSpPr/>
          <p:nvPr/>
        </p:nvSpPr>
        <p:spPr>
          <a:xfrm>
            <a:off x="152400" y="5587898"/>
            <a:ext cx="7696200" cy="600164"/>
          </a:xfrm>
          <a:prstGeom prst="rect">
            <a:avLst/>
          </a:prstGeom>
        </p:spPr>
        <p:txBody>
          <a:bodyPr wrap="square">
            <a:spAutoFit/>
          </a:bodyPr>
          <a:lstStyle/>
          <a:p>
            <a:r>
              <a:rPr lang="zh-TW" altLang="en-US" sz="1100" dirty="0" smtClean="0">
                <a:solidFill>
                  <a:schemeClr val="bg1"/>
                </a:solidFill>
                <a:ea typeface="華康儷中黑" pitchFamily="49" charset="-120"/>
              </a:rPr>
              <a:t>*碧容健</a:t>
            </a:r>
            <a:r>
              <a:rPr lang="en-US" altLang="zh-TW" sz="1100" dirty="0" smtClean="0">
                <a:solidFill>
                  <a:schemeClr val="bg1"/>
                </a:solidFill>
                <a:ea typeface="華康儷中黑" pitchFamily="49" charset="-120"/>
              </a:rPr>
              <a:t>®</a:t>
            </a:r>
            <a:r>
              <a:rPr lang="zh-TW" altLang="en-US" sz="1100" dirty="0" smtClean="0">
                <a:solidFill>
                  <a:schemeClr val="bg1"/>
                </a:solidFill>
                <a:ea typeface="華康儷中黑" pitchFamily="49" charset="-120"/>
              </a:rPr>
              <a:t>為賀發研究機構</a:t>
            </a:r>
            <a:r>
              <a:rPr lang="en-US" altLang="zh-TW" sz="1100" dirty="0" smtClean="0">
                <a:solidFill>
                  <a:schemeClr val="bg1"/>
                </a:solidFill>
                <a:ea typeface="華康儷中黑" pitchFamily="49" charset="-120"/>
              </a:rPr>
              <a:t>(</a:t>
            </a:r>
            <a:r>
              <a:rPr lang="en-US" altLang="zh-TW" sz="1100" dirty="0" err="1" smtClean="0">
                <a:solidFill>
                  <a:schemeClr val="bg1"/>
                </a:solidFill>
                <a:ea typeface="華康儷中黑" pitchFamily="49" charset="-120"/>
              </a:rPr>
              <a:t>Horphag</a:t>
            </a:r>
            <a:r>
              <a:rPr lang="en-US" altLang="zh-TW" sz="1100" dirty="0" smtClean="0">
                <a:solidFill>
                  <a:schemeClr val="bg1"/>
                </a:solidFill>
                <a:ea typeface="華康儷中黑" pitchFamily="49" charset="-120"/>
              </a:rPr>
              <a:t> Research Ltd.)</a:t>
            </a:r>
            <a:r>
              <a:rPr lang="zh-TW" altLang="en-US" sz="1100" dirty="0" smtClean="0">
                <a:solidFill>
                  <a:schemeClr val="bg1"/>
                </a:solidFill>
                <a:ea typeface="華康儷中黑" pitchFamily="49" charset="-120"/>
              </a:rPr>
              <a:t>的註冊商標，使用此產品受一項以上美國專利和其他國際專利的保護。</a:t>
            </a:r>
            <a:endParaRPr lang="en-US" altLang="zh-TW" sz="1100" dirty="0" smtClean="0">
              <a:solidFill>
                <a:schemeClr val="bg1"/>
              </a:solidFill>
              <a:ea typeface="華康儷中黑" pitchFamily="49" charset="-120"/>
            </a:endParaRPr>
          </a:p>
          <a:p>
            <a:r>
              <a:rPr lang="en-US" altLang="zh-TW" sz="1100" dirty="0" smtClean="0">
                <a:solidFill>
                  <a:schemeClr val="bg1"/>
                </a:solidFill>
              </a:rPr>
              <a:t>*</a:t>
            </a:r>
            <a:r>
              <a:rPr lang="en-US" altLang="zh-TW" sz="1100" dirty="0" err="1" smtClean="0">
                <a:solidFill>
                  <a:schemeClr val="bg1"/>
                </a:solidFill>
              </a:rPr>
              <a:t>Pycnogenol</a:t>
            </a:r>
            <a:r>
              <a:rPr lang="en-US" altLang="zh-TW" sz="1100" dirty="0" smtClean="0">
                <a:solidFill>
                  <a:schemeClr val="bg1"/>
                </a:solidFill>
              </a:rPr>
              <a:t>® is a registered trademark of </a:t>
            </a:r>
            <a:r>
              <a:rPr lang="en-US" altLang="zh-TW" sz="1100" dirty="0" err="1" smtClean="0">
                <a:solidFill>
                  <a:schemeClr val="bg1"/>
                </a:solidFill>
              </a:rPr>
              <a:t>Horphag</a:t>
            </a:r>
            <a:r>
              <a:rPr lang="en-US" altLang="zh-TW" sz="1100" dirty="0" smtClean="0">
                <a:solidFill>
                  <a:schemeClr val="bg1"/>
                </a:solidFill>
              </a:rPr>
              <a:t> Research Ltd. Use of this product may be protected by one or more U.S. patents and other international patents.</a:t>
            </a:r>
            <a:endParaRPr lang="zh-TW" altLang="en-US" sz="1100" dirty="0">
              <a:solidFill>
                <a:schemeClr val="bg1"/>
              </a:solidFill>
              <a:ea typeface="華康儷中黑" pitchFamily="49"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rketHongKong&amp;Shop.com_SidebySideLogo.png"/>
          <p:cNvPicPr>
            <a:picLocks noChangeAspect="1"/>
          </p:cNvPicPr>
          <p:nvPr/>
        </p:nvPicPr>
        <p:blipFill>
          <a:blip r:embed="rId3" cstate="print"/>
          <a:stretch>
            <a:fillRect/>
          </a:stretch>
        </p:blipFill>
        <p:spPr>
          <a:xfrm>
            <a:off x="533400" y="2958662"/>
            <a:ext cx="8046000" cy="946588"/>
          </a:xfrm>
          <a:prstGeom prst="rect">
            <a:avLst/>
          </a:prstGeom>
        </p:spPr>
      </p:pic>
      <p:sp>
        <p:nvSpPr>
          <p:cNvPr id="108547" name="TextBox 1"/>
          <p:cNvSpPr txBox="1">
            <a:spLocks noChangeArrowheads="1"/>
          </p:cNvSpPr>
          <p:nvPr/>
        </p:nvSpPr>
        <p:spPr bwMode="auto">
          <a:xfrm>
            <a:off x="0" y="6400800"/>
            <a:ext cx="9144000"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fontAlgn="base" hangingPunct="0">
              <a:spcBef>
                <a:spcPct val="0"/>
              </a:spcBef>
              <a:spcAft>
                <a:spcPct val="0"/>
              </a:spcAft>
            </a:pPr>
            <a:r>
              <a:rPr lang="en-US" sz="1000" dirty="0" smtClean="0">
                <a:solidFill>
                  <a:srgbClr val="4890CA"/>
                </a:solidFill>
                <a:latin typeface="Trebuchet MS" charset="0"/>
              </a:rPr>
              <a:t>.</a:t>
            </a:r>
          </a:p>
        </p:txBody>
      </p:sp>
    </p:spTree>
    <p:extLst>
      <p:ext uri="{BB962C8B-B14F-4D97-AF65-F5344CB8AC3E}">
        <p14:creationId xmlns="" xmlns:p14="http://schemas.microsoft.com/office/powerpoint/2010/main" val="256245984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9" name="Rectangle 3"/>
          <p:cNvSpPr>
            <a:spLocks noGrp="1" noChangeArrowheads="1"/>
          </p:cNvSpPr>
          <p:nvPr>
            <p:ph sz="half" idx="1"/>
          </p:nvPr>
        </p:nvSpPr>
        <p:spPr>
          <a:xfrm>
            <a:off x="457200" y="1412776"/>
            <a:ext cx="6707088" cy="2543175"/>
          </a:xfrm>
        </p:spPr>
        <p:txBody>
          <a:bodyPr>
            <a:noAutofit/>
          </a:bodyPr>
          <a:lstStyle/>
          <a:p>
            <a:pPr>
              <a:buFont typeface="Wingdings" pitchFamily="2" charset="2"/>
              <a:buChar char="Ø"/>
              <a:defRPr/>
            </a:pPr>
            <a:r>
              <a:rPr lang="zh-TW" altLang="en-US" sz="2400" dirty="0" smtClean="0">
                <a:latin typeface="華康儷中黑" pitchFamily="49" charset="-120"/>
                <a:ea typeface="華康儷中黑" pitchFamily="49" charset="-120"/>
                <a:cs typeface="Times New Roman" pitchFamily="18" charset="0"/>
              </a:rPr>
              <a:t>每天都有很多人購買營養補充品</a:t>
            </a:r>
            <a:endParaRPr lang="en-US" sz="2400" dirty="0">
              <a:latin typeface="華康儷中黑" pitchFamily="49" charset="-120"/>
              <a:ea typeface="華康儷中黑" pitchFamily="49" charset="-120"/>
              <a:cs typeface="Times New Roman" pitchFamily="18" charset="0"/>
            </a:endParaRPr>
          </a:p>
          <a:p>
            <a:pPr>
              <a:buFont typeface="Wingdings" pitchFamily="2" charset="2"/>
              <a:buChar char="Ø"/>
              <a:defRPr/>
            </a:pPr>
            <a:r>
              <a:rPr lang="zh-TW" altLang="en-US" sz="2400" dirty="0" smtClean="0">
                <a:latin typeface="華康儷中黑" pitchFamily="49" charset="-120"/>
                <a:ea typeface="華康儷中黑" pitchFamily="49" charset="-120"/>
                <a:cs typeface="Times New Roman" pitchFamily="18" charset="0"/>
              </a:rPr>
              <a:t>常見的選擇有</a:t>
            </a:r>
            <a:endParaRPr lang="en-US" sz="2400" dirty="0">
              <a:latin typeface="華康儷中黑" pitchFamily="49" charset="-120"/>
              <a:ea typeface="華康儷中黑" pitchFamily="49" charset="-120"/>
              <a:cs typeface="Times New Roman" pitchFamily="18" charset="0"/>
            </a:endParaRPr>
          </a:p>
          <a:p>
            <a:pPr lvl="1">
              <a:defRPr/>
            </a:pPr>
            <a:r>
              <a:rPr lang="zh-TW" altLang="en-US" dirty="0" smtClean="0">
                <a:latin typeface="華康儷中黑" pitchFamily="49" charset="-120"/>
                <a:ea typeface="華康儷中黑" pitchFamily="49" charset="-120"/>
                <a:cs typeface="Times New Roman" pitchFamily="18" charset="0"/>
              </a:rPr>
              <a:t>鈣補充劑</a:t>
            </a:r>
            <a:endParaRPr lang="en-US" dirty="0">
              <a:latin typeface="華康儷中黑" pitchFamily="49" charset="-120"/>
              <a:ea typeface="華康儷中黑" pitchFamily="49" charset="-120"/>
              <a:cs typeface="Times New Roman" pitchFamily="18" charset="0"/>
            </a:endParaRPr>
          </a:p>
          <a:p>
            <a:pPr lvl="1">
              <a:defRPr/>
            </a:pPr>
            <a:r>
              <a:rPr lang="zh-TW" altLang="en-US" dirty="0" smtClean="0">
                <a:latin typeface="華康儷中黑" pitchFamily="49" charset="-120"/>
                <a:ea typeface="華康儷中黑" pitchFamily="49" charset="-120"/>
                <a:cs typeface="Times New Roman" pitchFamily="18" charset="0"/>
              </a:rPr>
              <a:t>綜合維他命</a:t>
            </a:r>
            <a:endParaRPr lang="en-US" dirty="0">
              <a:latin typeface="華康儷中黑" pitchFamily="49" charset="-120"/>
              <a:ea typeface="華康儷中黑" pitchFamily="49" charset="-120"/>
              <a:cs typeface="Times New Roman" pitchFamily="18" charset="0"/>
            </a:endParaRPr>
          </a:p>
          <a:p>
            <a:pPr lvl="1">
              <a:defRPr/>
            </a:pPr>
            <a:r>
              <a:rPr lang="zh-TW" altLang="en-US" dirty="0" smtClean="0">
                <a:latin typeface="華康儷中黑" pitchFamily="49" charset="-120"/>
                <a:ea typeface="華康儷中黑" pitchFamily="49" charset="-120"/>
                <a:cs typeface="Times New Roman" pitchFamily="18" charset="0"/>
              </a:rPr>
              <a:t>奧米加脂肪酸或魚油</a:t>
            </a:r>
            <a:endParaRPr lang="en-US" dirty="0">
              <a:latin typeface="華康儷中黑" pitchFamily="49" charset="-120"/>
              <a:ea typeface="華康儷中黑" pitchFamily="49" charset="-120"/>
              <a:cs typeface="Times New Roman" pitchFamily="18" charset="0"/>
            </a:endParaRPr>
          </a:p>
          <a:p>
            <a:pPr lvl="1">
              <a:defRPr/>
            </a:pPr>
            <a:r>
              <a:rPr lang="zh-TW" altLang="en-US" dirty="0" smtClean="0">
                <a:latin typeface="華康儷中黑" pitchFamily="49" charset="-120"/>
                <a:ea typeface="華康儷中黑" pitchFamily="49" charset="-120"/>
                <a:cs typeface="Times New Roman" pitchFamily="18" charset="0"/>
              </a:rPr>
              <a:t>抗氧化劑</a:t>
            </a:r>
            <a:endParaRPr lang="en-US" dirty="0">
              <a:latin typeface="華康儷中黑" pitchFamily="49" charset="-120"/>
              <a:ea typeface="華康儷中黑" pitchFamily="49" charset="-120"/>
              <a:cs typeface="Times New Roman" pitchFamily="18" charset="0"/>
            </a:endParaRPr>
          </a:p>
        </p:txBody>
      </p:sp>
      <p:pic>
        <p:nvPicPr>
          <p:cNvPr id="8196" name="Picture 5"/>
          <p:cNvPicPr>
            <a:picLocks noChangeAspect="1" noChangeArrowheads="1"/>
          </p:cNvPicPr>
          <p:nvPr/>
        </p:nvPicPr>
        <p:blipFill>
          <a:blip r:embed="rId3" cstate="print"/>
          <a:srcRect/>
          <a:stretch>
            <a:fillRect/>
          </a:stretch>
        </p:blipFill>
        <p:spPr bwMode="auto">
          <a:xfrm>
            <a:off x="6136431" y="4842987"/>
            <a:ext cx="3007569" cy="2015013"/>
          </a:xfrm>
          <a:prstGeom prst="rect">
            <a:avLst/>
          </a:prstGeom>
          <a:noFill/>
          <a:ln w="9525">
            <a:noFill/>
            <a:miter lim="800000"/>
            <a:headEnd/>
            <a:tailEnd/>
          </a:ln>
        </p:spPr>
      </p:pic>
      <p:sp>
        <p:nvSpPr>
          <p:cNvPr id="8197" name="文字方塊 4"/>
          <p:cNvSpPr txBox="1">
            <a:spLocks noChangeArrowheads="1"/>
          </p:cNvSpPr>
          <p:nvPr/>
        </p:nvSpPr>
        <p:spPr bwMode="auto">
          <a:xfrm>
            <a:off x="467544" y="4149080"/>
            <a:ext cx="6923856" cy="2246769"/>
          </a:xfrm>
          <a:prstGeom prst="rect">
            <a:avLst/>
          </a:prstGeom>
          <a:noFill/>
          <a:ln w="9525">
            <a:noFill/>
            <a:miter lim="800000"/>
            <a:headEnd/>
            <a:tailEnd/>
          </a:ln>
        </p:spPr>
        <p:txBody>
          <a:bodyPr wrap="square">
            <a:spAutoFit/>
          </a:bodyPr>
          <a:lstStyle/>
          <a:p>
            <a:pPr>
              <a:buFont typeface="Wingdings" pitchFamily="2" charset="2"/>
              <a:buChar char="Ø"/>
              <a:tabLst>
                <a:tab pos="274320" algn="l"/>
              </a:tabLst>
            </a:pPr>
            <a:r>
              <a:rPr kumimoji="0" lang="en-US" altLang="zh-TW" sz="2000" b="1" dirty="0">
                <a:solidFill>
                  <a:schemeClr val="bg1"/>
                </a:solidFill>
                <a:latin typeface="Calibri" pitchFamily="34" charset="0"/>
              </a:rPr>
              <a:t> A large percentage of peoples are purchasing supplements </a:t>
            </a:r>
            <a:r>
              <a:rPr kumimoji="0" lang="en-US" altLang="zh-TW" sz="2000" b="1" dirty="0" smtClean="0">
                <a:solidFill>
                  <a:schemeClr val="bg1"/>
                </a:solidFill>
                <a:latin typeface="Calibri" pitchFamily="34" charset="0"/>
              </a:rPr>
              <a:t>	each </a:t>
            </a:r>
            <a:r>
              <a:rPr kumimoji="0" lang="en-US" altLang="zh-TW" sz="2000" b="1" dirty="0">
                <a:solidFill>
                  <a:schemeClr val="bg1"/>
                </a:solidFill>
                <a:latin typeface="Calibri" pitchFamily="34" charset="0"/>
              </a:rPr>
              <a:t>and every day </a:t>
            </a:r>
          </a:p>
          <a:p>
            <a:pPr>
              <a:buFont typeface="Wingdings" pitchFamily="2" charset="2"/>
              <a:buChar char="Ø"/>
            </a:pPr>
            <a:r>
              <a:rPr kumimoji="0" lang="en-US" altLang="zh-TW" sz="2000" b="1" dirty="0">
                <a:solidFill>
                  <a:schemeClr val="bg1"/>
                </a:solidFill>
                <a:latin typeface="Calibri" pitchFamily="34" charset="0"/>
              </a:rPr>
              <a:t> Common choices are </a:t>
            </a:r>
          </a:p>
          <a:p>
            <a:pPr lvl="1">
              <a:buFont typeface="Arial" pitchFamily="34" charset="0"/>
              <a:buChar char="•"/>
            </a:pPr>
            <a:r>
              <a:rPr kumimoji="0" lang="en-US" altLang="zh-TW" sz="2000" dirty="0">
                <a:solidFill>
                  <a:schemeClr val="bg1"/>
                </a:solidFill>
                <a:latin typeface="Calibri" pitchFamily="34" charset="0"/>
              </a:rPr>
              <a:t></a:t>
            </a:r>
            <a:r>
              <a:rPr kumimoji="0" lang="en-US" altLang="zh-TW" sz="2000" b="1" dirty="0">
                <a:solidFill>
                  <a:schemeClr val="bg1"/>
                </a:solidFill>
                <a:latin typeface="Calibri" pitchFamily="34" charset="0"/>
              </a:rPr>
              <a:t>Calcium supplements </a:t>
            </a:r>
          </a:p>
          <a:p>
            <a:pPr lvl="1">
              <a:buFont typeface="Arial" pitchFamily="34" charset="0"/>
              <a:buChar char="•"/>
            </a:pPr>
            <a:r>
              <a:rPr kumimoji="0" lang="en-US" altLang="zh-TW" sz="2000" dirty="0">
                <a:solidFill>
                  <a:schemeClr val="bg1"/>
                </a:solidFill>
                <a:latin typeface="Calibri" pitchFamily="34" charset="0"/>
              </a:rPr>
              <a:t></a:t>
            </a:r>
            <a:r>
              <a:rPr kumimoji="0" lang="en-US" altLang="zh-TW" sz="2000" b="1" dirty="0">
                <a:solidFill>
                  <a:schemeClr val="bg1"/>
                </a:solidFill>
                <a:latin typeface="Calibri" pitchFamily="34" charset="0"/>
              </a:rPr>
              <a:t>Multivitamins </a:t>
            </a:r>
          </a:p>
          <a:p>
            <a:pPr lvl="1">
              <a:buFont typeface="Arial" pitchFamily="34" charset="0"/>
              <a:buChar char="•"/>
            </a:pPr>
            <a:r>
              <a:rPr kumimoji="0" lang="en-US" altLang="zh-TW" sz="2000" dirty="0">
                <a:solidFill>
                  <a:schemeClr val="bg1"/>
                </a:solidFill>
                <a:latin typeface="Calibri" pitchFamily="34" charset="0"/>
              </a:rPr>
              <a:t></a:t>
            </a:r>
            <a:r>
              <a:rPr kumimoji="0" lang="en-US" altLang="zh-TW" sz="2000" b="1" dirty="0">
                <a:solidFill>
                  <a:schemeClr val="bg1"/>
                </a:solidFill>
                <a:latin typeface="Calibri" pitchFamily="34" charset="0"/>
              </a:rPr>
              <a:t>Omega or Fish Oils </a:t>
            </a:r>
          </a:p>
          <a:p>
            <a:pPr lvl="1">
              <a:buFont typeface="Arial" pitchFamily="34" charset="0"/>
              <a:buChar char="•"/>
            </a:pPr>
            <a:r>
              <a:rPr kumimoji="0" lang="en-US" altLang="zh-TW" sz="2000" dirty="0">
                <a:solidFill>
                  <a:schemeClr val="bg1"/>
                </a:solidFill>
                <a:latin typeface="Calibri" pitchFamily="34" charset="0"/>
              </a:rPr>
              <a:t></a:t>
            </a:r>
            <a:r>
              <a:rPr kumimoji="0" lang="en-US" altLang="zh-TW" sz="2000" b="1" dirty="0">
                <a:solidFill>
                  <a:schemeClr val="bg1"/>
                </a:solidFill>
                <a:latin typeface="Calibri" pitchFamily="34" charset="0"/>
              </a:rPr>
              <a:t>Antioxidants</a:t>
            </a:r>
            <a:endParaRPr kumimoji="0" lang="zh-TW" altLang="en-US" sz="2000" dirty="0">
              <a:solidFill>
                <a:schemeClr val="bg1"/>
              </a:solidFill>
              <a:latin typeface="Calibri" pitchFamily="34" charset="0"/>
            </a:endParaRPr>
          </a:p>
        </p:txBody>
      </p:sp>
      <p:sp>
        <p:nvSpPr>
          <p:cNvPr id="7" name="Rectangle 4"/>
          <p:cNvSpPr>
            <a:spLocks noGrp="1" noRot="1" noChangeArrowheads="1"/>
          </p:cNvSpPr>
          <p:nvPr>
            <p:ph type="title"/>
          </p:nvPr>
        </p:nvSpPr>
        <p:spPr>
          <a:xfrm>
            <a:off x="381000" y="152400"/>
            <a:ext cx="8229600" cy="1143000"/>
          </a:xfrm>
        </p:spPr>
        <p:txBody>
          <a:bodyPr/>
          <a:lstStyle/>
          <a:p>
            <a:pPr algn="l"/>
            <a:r>
              <a:rPr lang="zh-TW" altLang="en-US" sz="4000" dirty="0" smtClean="0">
                <a:latin typeface="Calibri" pitchFamily="34" charset="0"/>
                <a:ea typeface="華康儷中黑" pitchFamily="49" charset="-120"/>
                <a:cs typeface="Times New Roman" pitchFamily="18" charset="0"/>
              </a:rPr>
              <a:t>科學</a:t>
            </a:r>
            <a:r>
              <a:rPr lang="zh-TW" altLang="en-US" sz="4000" dirty="0" smtClean="0">
                <a:ea typeface="華康儷中黑" pitchFamily="49" charset="-120"/>
                <a:cs typeface="Times New Roman" pitchFamily="18" charset="0"/>
              </a:rPr>
              <a:t>為</a:t>
            </a:r>
            <a:r>
              <a:rPr lang="zh-TW" altLang="en-US" sz="4000" dirty="0" smtClean="0">
                <a:latin typeface="Calibri" pitchFamily="34" charset="0"/>
                <a:ea typeface="華康儷中黑" pitchFamily="49" charset="-120"/>
                <a:cs typeface="Times New Roman" pitchFamily="18" charset="0"/>
              </a:rPr>
              <a:t>本</a:t>
            </a:r>
            <a:r>
              <a:rPr lang="en-US" sz="4000" dirty="0" smtClean="0">
                <a:latin typeface="Calibri" pitchFamily="34" charset="0"/>
                <a:ea typeface="華康儷中黑" pitchFamily="49" charset="-120"/>
                <a:cs typeface="Times New Roman" pitchFamily="18" charset="0"/>
              </a:rPr>
              <a:t> </a:t>
            </a:r>
            <a:r>
              <a:rPr lang="en-US" altLang="zh-TW" sz="4000" dirty="0" smtClean="0">
                <a:latin typeface="Calibri" pitchFamily="34" charset="0"/>
                <a:ea typeface="華康儷中黑" pitchFamily="49" charset="-120"/>
                <a:cs typeface="Times New Roman" pitchFamily="18" charset="0"/>
              </a:rPr>
              <a:t>vs.</a:t>
            </a:r>
            <a:r>
              <a:rPr lang="zh-TW" altLang="en-US" sz="4000" dirty="0" smtClean="0">
                <a:ea typeface="華康儷中黑" pitchFamily="49" charset="-120"/>
                <a:cs typeface="Times New Roman" pitchFamily="18" charset="0"/>
              </a:rPr>
              <a:t>「</a:t>
            </a:r>
            <a:r>
              <a:rPr lang="zh-TW" altLang="en-US" sz="4000" dirty="0" smtClean="0">
                <a:latin typeface="Calibri" pitchFamily="34" charset="0"/>
                <a:ea typeface="華康儷中黑" pitchFamily="49" charset="-120"/>
                <a:cs typeface="Times New Roman" pitchFamily="18" charset="0"/>
              </a:rPr>
              <a:t>偽科學</a:t>
            </a:r>
            <a:r>
              <a:rPr lang="zh-TW" altLang="zh-TW" sz="4000" dirty="0" smtClean="0">
                <a:ea typeface="華康儷中黑" pitchFamily="49" charset="-120"/>
                <a:cs typeface="Times New Roman" pitchFamily="18" charset="0"/>
              </a:rPr>
              <a:t>」</a:t>
            </a:r>
            <a:r>
              <a:rPr lang="en-US" sz="4000" dirty="0" smtClean="0">
                <a:latin typeface="Calibri" pitchFamily="34" charset="0"/>
                <a:ea typeface="華康儷中黑" pitchFamily="49" charset="-120"/>
                <a:cs typeface="Times New Roman" pitchFamily="18" charset="0"/>
              </a:rPr>
              <a:t/>
            </a:r>
            <a:br>
              <a:rPr lang="en-US" sz="4000" dirty="0" smtClean="0">
                <a:latin typeface="Calibri" pitchFamily="34" charset="0"/>
                <a:ea typeface="華康儷中黑" pitchFamily="49" charset="-120"/>
                <a:cs typeface="Times New Roman" pitchFamily="18" charset="0"/>
              </a:rPr>
            </a:br>
            <a:r>
              <a:rPr lang="en-US" altLang="zh-TW" sz="3600" dirty="0" smtClean="0">
                <a:latin typeface="Calibri" pitchFamily="34" charset="0"/>
                <a:ea typeface="華康儷中黑" pitchFamily="49" charset="-120"/>
              </a:rPr>
              <a:t>Science-Based vs. “Junk Science”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字方塊 11"/>
          <p:cNvSpPr txBox="1">
            <a:spLocks noChangeArrowheads="1"/>
          </p:cNvSpPr>
          <p:nvPr/>
        </p:nvSpPr>
        <p:spPr bwMode="auto">
          <a:xfrm>
            <a:off x="500063" y="4643438"/>
            <a:ext cx="8286750" cy="2103437"/>
          </a:xfrm>
          <a:prstGeom prst="rect">
            <a:avLst/>
          </a:prstGeom>
          <a:noFill/>
          <a:ln w="9525">
            <a:noFill/>
            <a:miter lim="800000"/>
            <a:headEnd/>
            <a:tailEnd/>
          </a:ln>
        </p:spPr>
        <p:txBody>
          <a:bodyPr>
            <a:spAutoFit/>
          </a:bodyPr>
          <a:lstStyle/>
          <a:p>
            <a:pPr>
              <a:buFont typeface="Wingdings" pitchFamily="2" charset="2"/>
              <a:buChar char="Ø"/>
              <a:tabLst>
                <a:tab pos="274320" algn="l"/>
              </a:tabLst>
            </a:pPr>
            <a:r>
              <a:rPr kumimoji="0" lang="en-US" altLang="zh-TW" b="1" dirty="0">
                <a:solidFill>
                  <a:schemeClr val="bg1"/>
                </a:solidFill>
                <a:latin typeface="Calibri" pitchFamily="34" charset="0"/>
              </a:rPr>
              <a:t> Many of the most popular brands have attractive </a:t>
            </a:r>
          </a:p>
          <a:p>
            <a:pPr>
              <a:tabLst>
                <a:tab pos="274320" algn="l"/>
              </a:tabLst>
            </a:pPr>
            <a:r>
              <a:rPr kumimoji="0" lang="en-US" altLang="zh-TW" b="1" dirty="0" smtClean="0">
                <a:solidFill>
                  <a:schemeClr val="bg1"/>
                </a:solidFill>
                <a:latin typeface="Calibri" pitchFamily="34" charset="0"/>
              </a:rPr>
              <a:t>	labels </a:t>
            </a:r>
            <a:r>
              <a:rPr kumimoji="0" lang="en-US" altLang="zh-TW" b="1" dirty="0">
                <a:solidFill>
                  <a:schemeClr val="bg1"/>
                </a:solidFill>
                <a:latin typeface="Calibri" pitchFamily="34" charset="0"/>
              </a:rPr>
              <a:t>full of nutritional ingredients, but also contain </a:t>
            </a:r>
          </a:p>
          <a:p>
            <a:pPr marL="274320">
              <a:buFont typeface="Calibri" pitchFamily="34" charset="0"/>
              <a:buChar char="–"/>
            </a:pPr>
            <a:r>
              <a:rPr kumimoji="0" lang="en-US" altLang="zh-TW" dirty="0">
                <a:solidFill>
                  <a:schemeClr val="bg1"/>
                </a:solidFill>
                <a:latin typeface="Calibri" pitchFamily="34" charset="0"/>
              </a:rPr>
              <a:t></a:t>
            </a:r>
            <a:r>
              <a:rPr kumimoji="0" lang="en-US" altLang="zh-TW" b="1" dirty="0">
                <a:solidFill>
                  <a:schemeClr val="bg1"/>
                </a:solidFill>
                <a:latin typeface="Calibri" pitchFamily="34" charset="0"/>
              </a:rPr>
              <a:t>Artificial chemical dyes </a:t>
            </a:r>
          </a:p>
          <a:p>
            <a:pPr marL="274320">
              <a:buFont typeface="Calibri" pitchFamily="34" charset="0"/>
              <a:buChar char="–"/>
            </a:pPr>
            <a:r>
              <a:rPr kumimoji="0" lang="en-US" altLang="zh-TW" dirty="0">
                <a:solidFill>
                  <a:schemeClr val="bg1"/>
                </a:solidFill>
                <a:latin typeface="Calibri" pitchFamily="34" charset="0"/>
              </a:rPr>
              <a:t></a:t>
            </a:r>
            <a:r>
              <a:rPr kumimoji="0" lang="en-US" altLang="zh-TW" b="1" dirty="0">
                <a:solidFill>
                  <a:schemeClr val="bg1"/>
                </a:solidFill>
                <a:latin typeface="Calibri" pitchFamily="34" charset="0"/>
              </a:rPr>
              <a:t>Artificial flavoring agents </a:t>
            </a:r>
          </a:p>
          <a:p>
            <a:pPr marL="274320">
              <a:buFont typeface="Calibri" pitchFamily="34" charset="0"/>
              <a:buChar char="–"/>
            </a:pPr>
            <a:r>
              <a:rPr kumimoji="0" lang="en-US" altLang="zh-TW" dirty="0">
                <a:solidFill>
                  <a:schemeClr val="bg1"/>
                </a:solidFill>
                <a:latin typeface="Calibri" pitchFamily="34" charset="0"/>
              </a:rPr>
              <a:t></a:t>
            </a:r>
            <a:r>
              <a:rPr kumimoji="0" lang="en-US" altLang="zh-TW" b="1" dirty="0">
                <a:solidFill>
                  <a:schemeClr val="bg1"/>
                </a:solidFill>
                <a:latin typeface="Calibri" pitchFamily="34" charset="0"/>
              </a:rPr>
              <a:t>Preservatives </a:t>
            </a:r>
          </a:p>
          <a:p>
            <a:pPr marL="274320">
              <a:buFont typeface="Calibri" pitchFamily="34" charset="0"/>
              <a:buChar char="–"/>
            </a:pPr>
            <a:r>
              <a:rPr kumimoji="0" lang="en-US" altLang="zh-TW" dirty="0">
                <a:solidFill>
                  <a:schemeClr val="bg1"/>
                </a:solidFill>
                <a:latin typeface="Calibri" pitchFamily="34" charset="0"/>
              </a:rPr>
              <a:t></a:t>
            </a:r>
            <a:r>
              <a:rPr kumimoji="0" lang="en-US" altLang="zh-TW" b="1" dirty="0">
                <a:solidFill>
                  <a:schemeClr val="bg1"/>
                </a:solidFill>
                <a:latin typeface="Calibri" pitchFamily="34" charset="0"/>
              </a:rPr>
              <a:t>Disintegrating agents </a:t>
            </a:r>
          </a:p>
          <a:p>
            <a:pPr marL="274320">
              <a:buFont typeface="Calibri" pitchFamily="34" charset="0"/>
              <a:buChar char="–"/>
            </a:pPr>
            <a:r>
              <a:rPr kumimoji="0" lang="en-US" altLang="zh-TW" dirty="0">
                <a:solidFill>
                  <a:schemeClr val="bg1"/>
                </a:solidFill>
                <a:latin typeface="Calibri" pitchFamily="34" charset="0"/>
              </a:rPr>
              <a:t></a:t>
            </a:r>
            <a:r>
              <a:rPr kumimoji="0" lang="en-US" altLang="zh-TW" b="1" dirty="0">
                <a:solidFill>
                  <a:schemeClr val="bg1"/>
                </a:solidFill>
                <a:latin typeface="Calibri" pitchFamily="34" charset="0"/>
              </a:rPr>
              <a:t>"bulk fillers" such as talc or starch, hydrogenated oil, chemical coatings </a:t>
            </a:r>
          </a:p>
        </p:txBody>
      </p:sp>
      <p:sp>
        <p:nvSpPr>
          <p:cNvPr id="409602" name="Rectangle 2"/>
          <p:cNvSpPr>
            <a:spLocks noGrp="1" noChangeArrowheads="1"/>
          </p:cNvSpPr>
          <p:nvPr>
            <p:ph idx="1"/>
          </p:nvPr>
        </p:nvSpPr>
        <p:spPr>
          <a:xfrm>
            <a:off x="467544" y="1342256"/>
            <a:ext cx="6192688" cy="2590800"/>
          </a:xfrm>
        </p:spPr>
        <p:txBody>
          <a:bodyPr>
            <a:noAutofit/>
          </a:bodyPr>
          <a:lstStyle/>
          <a:p>
            <a:pPr>
              <a:lnSpc>
                <a:spcPct val="120000"/>
              </a:lnSpc>
              <a:spcBef>
                <a:spcPts val="0"/>
              </a:spcBef>
              <a:buFont typeface="Wingdings" pitchFamily="2" charset="2"/>
              <a:buChar char="Ø"/>
              <a:defRPr/>
            </a:pPr>
            <a:r>
              <a:rPr lang="zh-TW" altLang="en-US" sz="2200" dirty="0" smtClean="0">
                <a:latin typeface="華康儷中黑" pitchFamily="49" charset="-120"/>
                <a:ea typeface="華康儷中黑" pitchFamily="49" charset="-120"/>
                <a:cs typeface="Times New Roman" pitchFamily="18" charset="0"/>
              </a:rPr>
              <a:t>最受歡迎的品牌當中，大多有吸引人的標籤，上面寫滿各種營養素，但這些產品同時也含有</a:t>
            </a:r>
            <a:endParaRPr lang="en-US" sz="2200" dirty="0" smtClean="0">
              <a:latin typeface="華康儷中黑" pitchFamily="49" charset="-120"/>
              <a:ea typeface="華康儷中黑" pitchFamily="49" charset="-120"/>
              <a:cs typeface="Times New Roman" pitchFamily="18" charset="0"/>
            </a:endParaRPr>
          </a:p>
          <a:p>
            <a:pPr lvl="1">
              <a:lnSpc>
                <a:spcPct val="120000"/>
              </a:lnSpc>
              <a:spcBef>
                <a:spcPts val="0"/>
              </a:spcBef>
              <a:defRPr/>
            </a:pPr>
            <a:r>
              <a:rPr lang="zh-TW" altLang="en-US" sz="2200" dirty="0" smtClean="0">
                <a:latin typeface="華康儷中黑" pitchFamily="49" charset="-120"/>
                <a:ea typeface="華康儷中黑" pitchFamily="49" charset="-120"/>
                <a:cs typeface="Times New Roman" pitchFamily="18" charset="0"/>
              </a:rPr>
              <a:t>人造化學色素</a:t>
            </a:r>
            <a:endParaRPr lang="en-US" sz="2200" dirty="0">
              <a:latin typeface="華康儷中黑" pitchFamily="49" charset="-120"/>
              <a:ea typeface="華康儷中黑" pitchFamily="49" charset="-120"/>
              <a:cs typeface="Times New Roman" pitchFamily="18" charset="0"/>
            </a:endParaRPr>
          </a:p>
          <a:p>
            <a:pPr lvl="1">
              <a:lnSpc>
                <a:spcPct val="120000"/>
              </a:lnSpc>
              <a:spcBef>
                <a:spcPts val="0"/>
              </a:spcBef>
              <a:defRPr/>
            </a:pPr>
            <a:r>
              <a:rPr lang="zh-TW" altLang="en-US" sz="2200" dirty="0" smtClean="0">
                <a:latin typeface="華康儷中黑" pitchFamily="49" charset="-120"/>
                <a:ea typeface="華康儷中黑" pitchFamily="49" charset="-120"/>
                <a:cs typeface="Times New Roman" pitchFamily="18" charset="0"/>
              </a:rPr>
              <a:t>人造調味劑</a:t>
            </a:r>
            <a:endParaRPr lang="en-US" sz="2200" dirty="0" smtClean="0">
              <a:latin typeface="華康儷中黑" pitchFamily="49" charset="-120"/>
              <a:ea typeface="華康儷中黑" pitchFamily="49" charset="-120"/>
              <a:cs typeface="Times New Roman" pitchFamily="18" charset="0"/>
            </a:endParaRPr>
          </a:p>
          <a:p>
            <a:pPr lvl="1">
              <a:lnSpc>
                <a:spcPct val="120000"/>
              </a:lnSpc>
              <a:spcBef>
                <a:spcPts val="0"/>
              </a:spcBef>
              <a:defRPr/>
            </a:pPr>
            <a:r>
              <a:rPr lang="zh-TW" altLang="en-US" sz="2200" dirty="0" smtClean="0">
                <a:latin typeface="華康儷中黑" pitchFamily="49" charset="-120"/>
                <a:ea typeface="華康儷中黑" pitchFamily="49" charset="-120"/>
                <a:cs typeface="Times New Roman" pitchFamily="18" charset="0"/>
              </a:rPr>
              <a:t>防腐劑</a:t>
            </a:r>
            <a:endParaRPr lang="en-US" sz="2200" dirty="0" smtClean="0">
              <a:latin typeface="華康儷中黑" pitchFamily="49" charset="-120"/>
              <a:ea typeface="華康儷中黑" pitchFamily="49" charset="-120"/>
              <a:cs typeface="Times New Roman" pitchFamily="18" charset="0"/>
            </a:endParaRPr>
          </a:p>
          <a:p>
            <a:pPr lvl="1">
              <a:lnSpc>
                <a:spcPct val="120000"/>
              </a:lnSpc>
              <a:spcBef>
                <a:spcPts val="0"/>
              </a:spcBef>
              <a:defRPr/>
            </a:pPr>
            <a:r>
              <a:rPr lang="zh-TW" altLang="en-US" sz="2200" dirty="0" smtClean="0">
                <a:latin typeface="華康儷中黑" pitchFamily="49" charset="-120"/>
                <a:ea typeface="華康儷中黑" pitchFamily="49" charset="-120"/>
                <a:cs typeface="Times New Roman" pitchFamily="18" charset="0"/>
              </a:rPr>
              <a:t>崩解劑</a:t>
            </a:r>
            <a:r>
              <a:rPr lang="en-US" sz="2200" dirty="0" smtClean="0">
                <a:latin typeface="華康儷中黑" pitchFamily="49" charset="-120"/>
                <a:ea typeface="華康儷中黑" pitchFamily="49" charset="-120"/>
                <a:cs typeface="Times New Roman" pitchFamily="18" charset="0"/>
              </a:rPr>
              <a:t> </a:t>
            </a:r>
            <a:endParaRPr lang="en-US" sz="2200" dirty="0">
              <a:latin typeface="華康儷中黑" pitchFamily="49" charset="-120"/>
              <a:ea typeface="華康儷中黑" pitchFamily="49" charset="-120"/>
              <a:cs typeface="Times New Roman" pitchFamily="18" charset="0"/>
            </a:endParaRPr>
          </a:p>
          <a:p>
            <a:pPr lvl="1">
              <a:lnSpc>
                <a:spcPct val="120000"/>
              </a:lnSpc>
              <a:spcBef>
                <a:spcPts val="0"/>
              </a:spcBef>
              <a:defRPr/>
            </a:pPr>
            <a:r>
              <a:rPr lang="zh-TW" altLang="en-US" sz="2400" dirty="0" smtClean="0">
                <a:ea typeface="華康儷中黑" pitchFamily="49" charset="-120"/>
                <a:cs typeface="Times New Roman" pitchFamily="18" charset="0"/>
              </a:rPr>
              <a:t>「</a:t>
            </a:r>
            <a:r>
              <a:rPr lang="zh-TW" altLang="en-US" sz="2200" dirty="0" smtClean="0">
                <a:latin typeface="華康儷中黑" pitchFamily="49" charset="-120"/>
                <a:ea typeface="華康儷中黑" pitchFamily="49" charset="-120"/>
                <a:cs typeface="Times New Roman" pitchFamily="18" charset="0"/>
              </a:rPr>
              <a:t>填充劑</a:t>
            </a:r>
            <a:r>
              <a:rPr lang="zh-TW" altLang="zh-TW" sz="2400" dirty="0" smtClean="0">
                <a:ea typeface="華康儷中黑" pitchFamily="49" charset="-120"/>
                <a:cs typeface="Times New Roman" pitchFamily="18" charset="0"/>
              </a:rPr>
              <a:t>」</a:t>
            </a:r>
            <a:r>
              <a:rPr lang="zh-TW" altLang="en-US" sz="2200" dirty="0" smtClean="0">
                <a:latin typeface="華康儷中黑" pitchFamily="49" charset="-120"/>
                <a:ea typeface="華康儷中黑" pitchFamily="49" charset="-120"/>
                <a:cs typeface="Times New Roman" pitchFamily="18" charset="0"/>
              </a:rPr>
              <a:t>，例如滑石、澱粉、氫化油、化學糖衣等</a:t>
            </a:r>
            <a:r>
              <a:rPr lang="en-US" sz="2200" dirty="0" smtClean="0">
                <a:latin typeface="華康儷中黑" pitchFamily="49" charset="-120"/>
                <a:ea typeface="華康儷中黑" pitchFamily="49" charset="-120"/>
                <a:cs typeface="Times New Roman" pitchFamily="18" charset="0"/>
              </a:rPr>
              <a:t> </a:t>
            </a:r>
            <a:endParaRPr lang="en-US" sz="2200" dirty="0">
              <a:latin typeface="華康儷中黑" pitchFamily="49" charset="-120"/>
              <a:ea typeface="華康儷中黑" pitchFamily="49" charset="-120"/>
              <a:cs typeface="Times New Roman" pitchFamily="18" charset="0"/>
            </a:endParaRPr>
          </a:p>
        </p:txBody>
      </p:sp>
      <p:pic>
        <p:nvPicPr>
          <p:cNvPr id="9221" name="Picture 2"/>
          <p:cNvPicPr>
            <a:picLocks noChangeAspect="1" noChangeArrowheads="1"/>
          </p:cNvPicPr>
          <p:nvPr/>
        </p:nvPicPr>
        <p:blipFill>
          <a:blip r:embed="rId3" cstate="print"/>
          <a:srcRect/>
          <a:stretch>
            <a:fillRect/>
          </a:stretch>
        </p:blipFill>
        <p:spPr bwMode="auto">
          <a:xfrm>
            <a:off x="6762750" y="1988840"/>
            <a:ext cx="2381250" cy="2583160"/>
          </a:xfrm>
          <a:prstGeom prst="rect">
            <a:avLst/>
          </a:prstGeom>
          <a:noFill/>
          <a:ln w="9525">
            <a:noFill/>
            <a:miter lim="800000"/>
            <a:headEnd/>
            <a:tailEnd/>
          </a:ln>
        </p:spPr>
      </p:pic>
      <p:sp>
        <p:nvSpPr>
          <p:cNvPr id="9222" name="AutoShape 7"/>
          <p:cNvSpPr>
            <a:spLocks noChangeArrowheads="1"/>
          </p:cNvSpPr>
          <p:nvPr/>
        </p:nvSpPr>
        <p:spPr bwMode="auto">
          <a:xfrm rot="939899">
            <a:off x="3876139" y="2694546"/>
            <a:ext cx="3186113" cy="671513"/>
          </a:xfrm>
          <a:prstGeom prst="rightArrow">
            <a:avLst>
              <a:gd name="adj1" fmla="val 50000"/>
              <a:gd name="adj2" fmla="val 95794"/>
            </a:avLst>
          </a:prstGeom>
          <a:solidFill>
            <a:srgbClr val="FFFF00"/>
          </a:solidFill>
          <a:ln w="9525">
            <a:solidFill>
              <a:schemeClr val="tx1"/>
            </a:solidFill>
            <a:miter lim="800000"/>
            <a:headEnd/>
            <a:tailEnd/>
          </a:ln>
        </p:spPr>
        <p:txBody>
          <a:bodyPr wrap="none" anchor="ctr"/>
          <a:lstStyle/>
          <a:p>
            <a:r>
              <a:rPr kumimoji="0" lang="zh-TW" altLang="en-US" dirty="0">
                <a:latin typeface="Calibri" pitchFamily="34" charset="0"/>
                <a:ea typeface="華康儷中黑" pitchFamily="49" charset="-120"/>
                <a:cs typeface="Times New Roman" pitchFamily="18" charset="0"/>
              </a:rPr>
              <a:t>其他成份 </a:t>
            </a:r>
            <a:r>
              <a:rPr kumimoji="0" lang="en-US" altLang="zh-TW" dirty="0">
                <a:latin typeface="Calibri" pitchFamily="34" charset="0"/>
                <a:ea typeface="華康儷中黑" pitchFamily="49" charset="-120"/>
                <a:cs typeface="Times New Roman" pitchFamily="18" charset="0"/>
              </a:rPr>
              <a:t>Others Ingredients</a:t>
            </a:r>
          </a:p>
        </p:txBody>
      </p:sp>
      <p:sp>
        <p:nvSpPr>
          <p:cNvPr id="10" name="Rectangle 4"/>
          <p:cNvSpPr>
            <a:spLocks noGrp="1" noRot="1" noChangeArrowheads="1"/>
          </p:cNvSpPr>
          <p:nvPr>
            <p:ph type="title"/>
          </p:nvPr>
        </p:nvSpPr>
        <p:spPr>
          <a:xfrm>
            <a:off x="381000" y="152400"/>
            <a:ext cx="8229600" cy="1143000"/>
          </a:xfrm>
        </p:spPr>
        <p:txBody>
          <a:bodyPr/>
          <a:lstStyle/>
          <a:p>
            <a:pPr algn="l"/>
            <a:r>
              <a:rPr lang="zh-TW" altLang="en-US" sz="4000" dirty="0" smtClean="0">
                <a:latin typeface="Calibri" pitchFamily="34" charset="0"/>
                <a:ea typeface="華康儷中黑" pitchFamily="49" charset="-120"/>
                <a:cs typeface="Times New Roman" pitchFamily="18" charset="0"/>
              </a:rPr>
              <a:t>科學為本</a:t>
            </a:r>
            <a:r>
              <a:rPr lang="en-US" sz="4000" dirty="0" smtClean="0">
                <a:latin typeface="Calibri" pitchFamily="34" charset="0"/>
                <a:ea typeface="華康儷中黑" pitchFamily="49" charset="-120"/>
                <a:cs typeface="Times New Roman" pitchFamily="18" charset="0"/>
              </a:rPr>
              <a:t> </a:t>
            </a:r>
            <a:r>
              <a:rPr lang="en-US" altLang="zh-TW" sz="4000" dirty="0" smtClean="0">
                <a:latin typeface="Calibri" pitchFamily="34" charset="0"/>
                <a:ea typeface="華康儷中黑" pitchFamily="49" charset="-120"/>
                <a:cs typeface="Times New Roman" pitchFamily="18" charset="0"/>
              </a:rPr>
              <a:t>vs.</a:t>
            </a:r>
            <a:r>
              <a:rPr lang="zh-TW" altLang="en-US" sz="4000" dirty="0" smtClean="0">
                <a:ea typeface="華康儷中黑" pitchFamily="49" charset="-120"/>
                <a:cs typeface="Times New Roman" pitchFamily="18" charset="0"/>
              </a:rPr>
              <a:t>「偽科學</a:t>
            </a:r>
            <a:r>
              <a:rPr lang="zh-TW" altLang="zh-TW" sz="4000" dirty="0" smtClean="0">
                <a:ea typeface="華康儷中黑" pitchFamily="49" charset="-120"/>
                <a:cs typeface="Times New Roman" pitchFamily="18" charset="0"/>
              </a:rPr>
              <a:t>」 </a:t>
            </a:r>
            <a:r>
              <a:rPr lang="en-US" sz="4000" dirty="0" smtClean="0">
                <a:latin typeface="Calibri" pitchFamily="34" charset="0"/>
                <a:ea typeface="華康儷中黑" pitchFamily="49" charset="-120"/>
                <a:cs typeface="Times New Roman" pitchFamily="18" charset="0"/>
              </a:rPr>
              <a:t/>
            </a:r>
            <a:br>
              <a:rPr lang="en-US" sz="4000" dirty="0" smtClean="0">
                <a:latin typeface="Calibri" pitchFamily="34" charset="0"/>
                <a:ea typeface="華康儷中黑" pitchFamily="49" charset="-120"/>
                <a:cs typeface="Times New Roman" pitchFamily="18" charset="0"/>
              </a:rPr>
            </a:br>
            <a:r>
              <a:rPr lang="en-US" altLang="zh-TW" sz="3600" dirty="0" smtClean="0">
                <a:latin typeface="Calibri" pitchFamily="34" charset="0"/>
                <a:ea typeface="華康儷中黑" pitchFamily="49" charset="-120"/>
              </a:rPr>
              <a:t>Science-Based vs. “Junk Science”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304800" y="1604962"/>
            <a:ext cx="6629400" cy="2662238"/>
          </a:xfrm>
        </p:spPr>
        <p:txBody>
          <a:bodyPr/>
          <a:lstStyle/>
          <a:p>
            <a:pPr>
              <a:buFont typeface="Wingdings" pitchFamily="2" charset="2"/>
              <a:buChar char="Ø"/>
            </a:pPr>
            <a:r>
              <a:rPr lang="zh-TW" altLang="en-US" sz="2600" dirty="0" smtClean="0">
                <a:latin typeface="Calibri" pitchFamily="34" charset="0"/>
                <a:ea typeface="華康儷中黑" pitchFamily="49" charset="-120"/>
              </a:rPr>
              <a:t>市面上大部份片劑及膠囊維他命的吸收率都很低（不會溶解） </a:t>
            </a:r>
          </a:p>
          <a:p>
            <a:pPr>
              <a:buFont typeface="Wingdings" pitchFamily="2" charset="2"/>
              <a:buChar char="Ø"/>
            </a:pPr>
            <a:r>
              <a:rPr lang="zh-TW" altLang="en-US" sz="2600" dirty="0" smtClean="0">
                <a:latin typeface="Calibri" pitchFamily="34" charset="0"/>
                <a:ea typeface="華康儷中黑" pitchFamily="49" charset="-120"/>
              </a:rPr>
              <a:t>就算維他命丸可被溶解，亦需曝露於胃液與酵素中</a:t>
            </a:r>
            <a:r>
              <a:rPr lang="en-US" altLang="zh-TW" sz="2600" dirty="0" smtClean="0">
                <a:latin typeface="Calibri" pitchFamily="34" charset="0"/>
                <a:ea typeface="華康儷中黑" pitchFamily="49" charset="-120"/>
              </a:rPr>
              <a:t>45</a:t>
            </a:r>
            <a:r>
              <a:rPr lang="zh-TW" altLang="en-US" sz="2600" dirty="0" smtClean="0">
                <a:latin typeface="Calibri" pitchFamily="34" charset="0"/>
                <a:ea typeface="華康儷中黑" pitchFamily="49" charset="-120"/>
              </a:rPr>
              <a:t>分鐘至</a:t>
            </a:r>
            <a:r>
              <a:rPr lang="en-US" altLang="zh-TW" sz="2600" dirty="0" smtClean="0">
                <a:latin typeface="Calibri" pitchFamily="34" charset="0"/>
                <a:ea typeface="華康儷中黑" pitchFamily="49" charset="-120"/>
              </a:rPr>
              <a:t>4</a:t>
            </a:r>
            <a:r>
              <a:rPr lang="zh-TW" altLang="en-US" sz="2600" dirty="0" smtClean="0">
                <a:latin typeface="Calibri" pitchFamily="34" charset="0"/>
                <a:ea typeface="華康儷中黑" pitchFamily="49" charset="-120"/>
              </a:rPr>
              <a:t>小時，才可到達腸道被吸收 </a:t>
            </a:r>
          </a:p>
          <a:p>
            <a:pPr>
              <a:buFont typeface="Wingdings" pitchFamily="2" charset="2"/>
              <a:buNone/>
            </a:pPr>
            <a:endParaRPr lang="en-US" altLang="zh-TW" sz="2600" dirty="0" smtClean="0">
              <a:latin typeface="Calibri" pitchFamily="34" charset="0"/>
              <a:ea typeface="華康儷中黑" pitchFamily="49" charset="-120"/>
              <a:cs typeface="Times New Roman" pitchFamily="18" charset="0"/>
            </a:endParaRPr>
          </a:p>
        </p:txBody>
      </p:sp>
      <p:sp>
        <p:nvSpPr>
          <p:cNvPr id="10244" name="文字方塊 5"/>
          <p:cNvSpPr txBox="1">
            <a:spLocks noChangeArrowheads="1"/>
          </p:cNvSpPr>
          <p:nvPr/>
        </p:nvSpPr>
        <p:spPr bwMode="auto">
          <a:xfrm>
            <a:off x="381001" y="3940175"/>
            <a:ext cx="6705599" cy="2308225"/>
          </a:xfrm>
          <a:prstGeom prst="rect">
            <a:avLst/>
          </a:prstGeom>
          <a:noFill/>
          <a:ln w="9525">
            <a:noFill/>
            <a:miter lim="800000"/>
            <a:headEnd/>
            <a:tailEnd/>
          </a:ln>
        </p:spPr>
        <p:txBody>
          <a:bodyPr wrap="square">
            <a:spAutoFit/>
          </a:bodyPr>
          <a:lstStyle/>
          <a:p>
            <a:pPr>
              <a:buFont typeface="Wingdings" pitchFamily="2" charset="2"/>
              <a:buChar char="Ø"/>
              <a:tabLst>
                <a:tab pos="274320" algn="l"/>
              </a:tabLst>
            </a:pPr>
            <a:r>
              <a:rPr kumimoji="0" lang="en-US" altLang="zh-TW" sz="2400" dirty="0">
                <a:solidFill>
                  <a:schemeClr val="bg1"/>
                </a:solidFill>
                <a:latin typeface="Calibri" pitchFamily="34" charset="0"/>
              </a:rPr>
              <a:t> Most commercial tablet and capsule vitamins </a:t>
            </a:r>
            <a:r>
              <a:rPr kumimoji="0" lang="en-US" altLang="zh-TW" sz="2400" dirty="0" smtClean="0">
                <a:solidFill>
                  <a:schemeClr val="bg1"/>
                </a:solidFill>
                <a:latin typeface="Calibri" pitchFamily="34" charset="0"/>
              </a:rPr>
              <a:t>	have </a:t>
            </a:r>
            <a:r>
              <a:rPr kumimoji="0" lang="en-US" altLang="zh-TW" sz="2400" dirty="0">
                <a:solidFill>
                  <a:schemeClr val="bg1"/>
                </a:solidFill>
                <a:latin typeface="Calibri" pitchFamily="34" charset="0"/>
              </a:rPr>
              <a:t>poor absorption </a:t>
            </a:r>
            <a:r>
              <a:rPr kumimoji="0" lang="en-US" altLang="zh-TW" sz="2400" dirty="0" smtClean="0">
                <a:solidFill>
                  <a:schemeClr val="bg1"/>
                </a:solidFill>
                <a:latin typeface="Calibri" pitchFamily="34" charset="0"/>
              </a:rPr>
              <a:t>rates </a:t>
            </a:r>
            <a:r>
              <a:rPr kumimoji="0" lang="en-US" altLang="zh-TW" sz="2400" dirty="0">
                <a:solidFill>
                  <a:schemeClr val="bg1"/>
                </a:solidFill>
                <a:latin typeface="Calibri" pitchFamily="34" charset="0"/>
              </a:rPr>
              <a:t>(“bedpan bullets”) </a:t>
            </a:r>
          </a:p>
          <a:p>
            <a:pPr>
              <a:buFont typeface="Wingdings" pitchFamily="2" charset="2"/>
              <a:buChar char="Ø"/>
              <a:tabLst>
                <a:tab pos="274320" algn="l"/>
              </a:tabLst>
            </a:pPr>
            <a:r>
              <a:rPr kumimoji="0" lang="en-US" altLang="zh-TW" sz="2400" dirty="0">
                <a:solidFill>
                  <a:schemeClr val="bg1"/>
                </a:solidFill>
                <a:latin typeface="Calibri" pitchFamily="34" charset="0"/>
              </a:rPr>
              <a:t> Even the vitamin pills that do breakdown, are </a:t>
            </a:r>
            <a:r>
              <a:rPr kumimoji="0" lang="en-US" altLang="zh-TW" sz="2400" dirty="0" smtClean="0">
                <a:solidFill>
                  <a:schemeClr val="bg1"/>
                </a:solidFill>
                <a:latin typeface="Calibri" pitchFamily="34" charset="0"/>
              </a:rPr>
              <a:t>	exposed </a:t>
            </a:r>
            <a:r>
              <a:rPr kumimoji="0" lang="en-US" altLang="zh-TW" sz="2400" dirty="0">
                <a:solidFill>
                  <a:schemeClr val="bg1"/>
                </a:solidFill>
                <a:latin typeface="Calibri" pitchFamily="34" charset="0"/>
              </a:rPr>
              <a:t>to 45 minutes to 4 hours of exposure to </a:t>
            </a:r>
            <a:r>
              <a:rPr kumimoji="0" lang="en-US" altLang="zh-TW" sz="2400" dirty="0" smtClean="0">
                <a:solidFill>
                  <a:schemeClr val="bg1"/>
                </a:solidFill>
                <a:latin typeface="Calibri" pitchFamily="34" charset="0"/>
              </a:rPr>
              <a:t>	stomach </a:t>
            </a:r>
            <a:r>
              <a:rPr kumimoji="0" lang="en-US" altLang="zh-TW" sz="2400" dirty="0">
                <a:solidFill>
                  <a:schemeClr val="bg1"/>
                </a:solidFill>
                <a:latin typeface="Calibri" pitchFamily="34" charset="0"/>
              </a:rPr>
              <a:t>acids and enzymes before they ever </a:t>
            </a:r>
            <a:r>
              <a:rPr kumimoji="0" lang="en-US" altLang="zh-TW" sz="2400" dirty="0" smtClean="0">
                <a:solidFill>
                  <a:schemeClr val="bg1"/>
                </a:solidFill>
                <a:latin typeface="Calibri" pitchFamily="34" charset="0"/>
              </a:rPr>
              <a:t>	reach </a:t>
            </a:r>
            <a:r>
              <a:rPr kumimoji="0" lang="en-US" altLang="zh-TW" sz="2400" dirty="0">
                <a:solidFill>
                  <a:schemeClr val="bg1"/>
                </a:solidFill>
                <a:latin typeface="Calibri" pitchFamily="34" charset="0"/>
              </a:rPr>
              <a:t>the absorption site in the intestines </a:t>
            </a:r>
            <a:endParaRPr kumimoji="0" lang="zh-TW" altLang="en-US" sz="2400" dirty="0">
              <a:solidFill>
                <a:schemeClr val="bg1"/>
              </a:solidFill>
              <a:latin typeface="Calibri" pitchFamily="34" charset="0"/>
            </a:endParaRPr>
          </a:p>
        </p:txBody>
      </p:sp>
      <p:sp>
        <p:nvSpPr>
          <p:cNvPr id="8" name="Rectangle 4"/>
          <p:cNvSpPr>
            <a:spLocks noGrp="1" noRot="1" noChangeArrowheads="1"/>
          </p:cNvSpPr>
          <p:nvPr>
            <p:ph type="title"/>
          </p:nvPr>
        </p:nvSpPr>
        <p:spPr>
          <a:xfrm>
            <a:off x="381000" y="152400"/>
            <a:ext cx="8229600" cy="1143000"/>
          </a:xfrm>
        </p:spPr>
        <p:txBody>
          <a:bodyPr/>
          <a:lstStyle/>
          <a:p>
            <a:pPr algn="l"/>
            <a:r>
              <a:rPr lang="zh-TW" altLang="en-US" sz="4000" dirty="0" smtClean="0">
                <a:ea typeface="華康儷中黑" pitchFamily="49" charset="-120"/>
                <a:cs typeface="Times New Roman" pitchFamily="18" charset="0"/>
              </a:rPr>
              <a:t>科學為本</a:t>
            </a:r>
            <a:r>
              <a:rPr lang="en-US" sz="4000" dirty="0" smtClean="0">
                <a:latin typeface="Calibri" pitchFamily="34" charset="0"/>
                <a:ea typeface="華康儷中黑" pitchFamily="49" charset="-120"/>
                <a:cs typeface="Times New Roman" pitchFamily="18" charset="0"/>
              </a:rPr>
              <a:t> </a:t>
            </a:r>
            <a:r>
              <a:rPr lang="en-US" altLang="zh-TW" sz="4000" dirty="0" smtClean="0">
                <a:latin typeface="Calibri" pitchFamily="34" charset="0"/>
                <a:ea typeface="華康儷中黑" pitchFamily="49" charset="-120"/>
                <a:cs typeface="Times New Roman" pitchFamily="18" charset="0"/>
              </a:rPr>
              <a:t>vs.</a:t>
            </a:r>
            <a:r>
              <a:rPr lang="zh-TW" altLang="en-US" sz="4000" dirty="0" smtClean="0">
                <a:ea typeface="華康儷中黑" pitchFamily="49" charset="-120"/>
                <a:cs typeface="Times New Roman" pitchFamily="18" charset="0"/>
              </a:rPr>
              <a:t>「偽科學</a:t>
            </a:r>
            <a:r>
              <a:rPr lang="zh-TW" altLang="zh-TW" sz="4000" dirty="0" smtClean="0">
                <a:ea typeface="華康儷中黑" pitchFamily="49" charset="-120"/>
                <a:cs typeface="Times New Roman" pitchFamily="18" charset="0"/>
              </a:rPr>
              <a:t>」 </a:t>
            </a:r>
            <a:r>
              <a:rPr lang="en-US" sz="4000" dirty="0" smtClean="0">
                <a:latin typeface="Calibri" pitchFamily="34" charset="0"/>
                <a:ea typeface="華康儷中黑" pitchFamily="49" charset="-120"/>
                <a:cs typeface="Times New Roman" pitchFamily="18" charset="0"/>
              </a:rPr>
              <a:t/>
            </a:r>
            <a:br>
              <a:rPr lang="en-US" sz="4000" dirty="0" smtClean="0">
                <a:latin typeface="Calibri" pitchFamily="34" charset="0"/>
                <a:ea typeface="華康儷中黑" pitchFamily="49" charset="-120"/>
                <a:cs typeface="Times New Roman" pitchFamily="18" charset="0"/>
              </a:rPr>
            </a:br>
            <a:r>
              <a:rPr lang="en-US" altLang="zh-TW" sz="3600" dirty="0" smtClean="0">
                <a:latin typeface="Calibri" pitchFamily="34" charset="0"/>
                <a:ea typeface="華康儷中黑" pitchFamily="49" charset="-120"/>
              </a:rPr>
              <a:t>Science-Based vs. “Junk Science”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7" descr="xray_001"/>
          <p:cNvPicPr>
            <a:picLocks noGrp="1" noChangeAspect="1" noChangeArrowheads="1"/>
          </p:cNvPicPr>
          <p:nvPr>
            <p:ph idx="1"/>
          </p:nvPr>
        </p:nvPicPr>
        <p:blipFill>
          <a:blip r:embed="rId3" cstate="print"/>
          <a:srcRect/>
          <a:stretch>
            <a:fillRect/>
          </a:stretch>
        </p:blipFill>
        <p:spPr>
          <a:xfrm>
            <a:off x="1500188" y="142875"/>
            <a:ext cx="6100762" cy="6600825"/>
          </a:xfr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rrowheads="1"/>
          </p:cNvSpPr>
          <p:nvPr>
            <p:ph type="title"/>
          </p:nvPr>
        </p:nvSpPr>
        <p:spPr>
          <a:xfrm>
            <a:off x="304800" y="152400"/>
            <a:ext cx="7772400" cy="1143000"/>
          </a:xfrm>
        </p:spPr>
        <p:txBody>
          <a:bodyPr>
            <a:normAutofit/>
          </a:bodyPr>
          <a:lstStyle/>
          <a:p>
            <a:pPr algn="l">
              <a:defRPr/>
            </a:pPr>
            <a:r>
              <a:rPr lang="zh-TW" altLang="en-US" sz="3200" dirty="0" smtClean="0">
                <a:ea typeface="華康儷中黑" pitchFamily="49" charset="-120"/>
                <a:cs typeface="Times New Roman" pitchFamily="18" charset="0"/>
              </a:rPr>
              <a:t>藥丸在傳輸上的缺點</a:t>
            </a:r>
            <a:r>
              <a:rPr lang="zh-TW" altLang="en-US" sz="3200" dirty="0" smtClean="0">
                <a:ea typeface="華康儷中黑" pitchFamily="49" charset="-120"/>
              </a:rPr>
              <a:t/>
            </a:r>
            <a:br>
              <a:rPr lang="zh-TW" altLang="en-US" sz="3200" dirty="0" smtClean="0">
                <a:ea typeface="華康儷中黑" pitchFamily="49" charset="-120"/>
              </a:rPr>
            </a:br>
            <a:r>
              <a:rPr lang="en-US" altLang="zh-TW" sz="2800" dirty="0" smtClean="0">
                <a:ea typeface="華康儷中黑" pitchFamily="49" charset="-120"/>
              </a:rPr>
              <a:t>Disadvantages of Pill Delivery</a:t>
            </a:r>
            <a:endParaRPr lang="en-US" sz="2800" dirty="0">
              <a:ea typeface="華康儷中黑" pitchFamily="49" charset="-120"/>
              <a:cs typeface="Times New Roman" pitchFamily="18" charset="0"/>
            </a:endParaRPr>
          </a:p>
        </p:txBody>
      </p:sp>
      <p:sp>
        <p:nvSpPr>
          <p:cNvPr id="12291" name="Rectangle 3"/>
          <p:cNvSpPr>
            <a:spLocks noGrp="1" noChangeArrowheads="1"/>
          </p:cNvSpPr>
          <p:nvPr>
            <p:ph idx="1"/>
          </p:nvPr>
        </p:nvSpPr>
        <p:spPr>
          <a:xfrm>
            <a:off x="349101" y="1376363"/>
            <a:ext cx="6705600" cy="2662237"/>
          </a:xfrm>
        </p:spPr>
        <p:txBody>
          <a:bodyPr/>
          <a:lstStyle/>
          <a:p>
            <a:pPr>
              <a:buFont typeface="Wingdings" pitchFamily="2" charset="2"/>
              <a:buChar char="Ø"/>
            </a:pPr>
            <a:r>
              <a:rPr lang="zh-TW" altLang="en-US" sz="2600" dirty="0" smtClean="0">
                <a:latin typeface="華康儷中黑" pitchFamily="49" charset="-120"/>
                <a:ea typeface="華康儷中黑" pitchFamily="49" charset="-120"/>
                <a:cs typeface="Times New Roman" pitchFamily="18" charset="0"/>
              </a:rPr>
              <a:t>藥丸在進入腸道之前可能尚未完全溶解</a:t>
            </a:r>
            <a:endParaRPr lang="en-US" altLang="zh-TW" sz="2600" dirty="0" smtClean="0">
              <a:latin typeface="華康儷中黑" pitchFamily="49" charset="-120"/>
              <a:ea typeface="華康儷中黑" pitchFamily="49" charset="-120"/>
              <a:cs typeface="Times New Roman" pitchFamily="18" charset="0"/>
            </a:endParaRPr>
          </a:p>
          <a:p>
            <a:pPr>
              <a:buFont typeface="Wingdings" pitchFamily="2" charset="2"/>
              <a:buChar char="Ø"/>
            </a:pPr>
            <a:r>
              <a:rPr lang="zh-TW" altLang="en-US" sz="2600" dirty="0" smtClean="0">
                <a:latin typeface="華康儷中黑" pitchFamily="49" charset="-120"/>
                <a:ea typeface="華康儷中黑" pitchFamily="49" charset="-120"/>
                <a:cs typeface="Times New Roman" pitchFamily="18" charset="0"/>
              </a:rPr>
              <a:t>藥丸可能會卡在胃壁的皺摺中</a:t>
            </a:r>
            <a:endParaRPr lang="en-US" sz="2600" dirty="0" smtClean="0">
              <a:latin typeface="華康儷中黑" pitchFamily="49" charset="-120"/>
              <a:ea typeface="華康儷中黑" pitchFamily="49" charset="-120"/>
              <a:cs typeface="Times New Roman" pitchFamily="18" charset="0"/>
            </a:endParaRPr>
          </a:p>
          <a:p>
            <a:pPr>
              <a:buFont typeface="Wingdings" pitchFamily="2" charset="2"/>
              <a:buChar char="Ø"/>
            </a:pPr>
            <a:r>
              <a:rPr lang="zh-TW" altLang="en-US" sz="2600" dirty="0" smtClean="0">
                <a:latin typeface="華康儷中黑" pitchFamily="49" charset="-120"/>
                <a:ea typeface="華康儷中黑" pitchFamily="49" charset="-120"/>
                <a:cs typeface="Times New Roman" pitchFamily="18" charset="0"/>
              </a:rPr>
              <a:t>藥丸可以溶解，但是吞服藥丸時所喝下的水會讓胃將胃中的內容物傾倒至腸道，使吸收部位變得飽和</a:t>
            </a:r>
            <a:endParaRPr lang="en-US" sz="2600" dirty="0" smtClean="0">
              <a:latin typeface="華康儷中黑" pitchFamily="49" charset="-120"/>
              <a:ea typeface="華康儷中黑" pitchFamily="49" charset="-120"/>
              <a:cs typeface="Times New Roman" pitchFamily="18" charset="0"/>
            </a:endParaRPr>
          </a:p>
        </p:txBody>
      </p:sp>
      <p:sp>
        <p:nvSpPr>
          <p:cNvPr id="12292" name="Text Box 4"/>
          <p:cNvSpPr txBox="1">
            <a:spLocks noChangeArrowheads="1"/>
          </p:cNvSpPr>
          <p:nvPr/>
        </p:nvSpPr>
        <p:spPr bwMode="auto">
          <a:xfrm>
            <a:off x="0" y="6324600"/>
            <a:ext cx="7315200" cy="523220"/>
          </a:xfrm>
          <a:prstGeom prst="rect">
            <a:avLst/>
          </a:prstGeom>
          <a:noFill/>
          <a:ln w="9525">
            <a:noFill/>
            <a:miter lim="800000"/>
            <a:headEnd/>
            <a:tailEnd/>
          </a:ln>
        </p:spPr>
        <p:txBody>
          <a:bodyPr wrap="square">
            <a:spAutoFit/>
          </a:bodyPr>
          <a:lstStyle/>
          <a:p>
            <a:pPr>
              <a:spcBef>
                <a:spcPct val="50000"/>
              </a:spcBef>
            </a:pPr>
            <a:r>
              <a:rPr kumimoji="0" lang="en-US" altLang="zh-TW" sz="1400" dirty="0">
                <a:solidFill>
                  <a:srgbClr val="FFFF00"/>
                </a:solidFill>
                <a:latin typeface="Calibri" pitchFamily="34" charset="0"/>
                <a:ea typeface="標楷體" pitchFamily="65" charset="-120"/>
                <a:cs typeface="Times New Roman" pitchFamily="18" charset="0"/>
              </a:rPr>
              <a:t>D.Y. Graham et al What Happens to Tablets and Capsules in the Stomach…J. Pharm. Sci.  1990, Vol. 79, No. 5 pp 420 - 424</a:t>
            </a:r>
          </a:p>
        </p:txBody>
      </p:sp>
      <p:sp>
        <p:nvSpPr>
          <p:cNvPr id="12293" name="文字方塊 4"/>
          <p:cNvSpPr txBox="1">
            <a:spLocks noChangeArrowheads="1"/>
          </p:cNvSpPr>
          <p:nvPr/>
        </p:nvSpPr>
        <p:spPr bwMode="auto">
          <a:xfrm>
            <a:off x="381001" y="3830488"/>
            <a:ext cx="6781800" cy="2462213"/>
          </a:xfrm>
          <a:prstGeom prst="rect">
            <a:avLst/>
          </a:prstGeom>
          <a:noFill/>
          <a:ln w="9525">
            <a:noFill/>
            <a:miter lim="800000"/>
            <a:headEnd/>
            <a:tailEnd/>
          </a:ln>
        </p:spPr>
        <p:txBody>
          <a:bodyPr wrap="square">
            <a:spAutoFit/>
          </a:bodyPr>
          <a:lstStyle/>
          <a:p>
            <a:pPr>
              <a:buFont typeface="Wingdings" pitchFamily="2" charset="2"/>
              <a:buChar char="Ø"/>
              <a:tabLst>
                <a:tab pos="274320" algn="l"/>
              </a:tabLst>
            </a:pPr>
            <a:r>
              <a:rPr kumimoji="0" lang="en-US" altLang="zh-TW" sz="2200" b="1" dirty="0">
                <a:solidFill>
                  <a:schemeClr val="bg1"/>
                </a:solidFill>
                <a:latin typeface="Calibri" pitchFamily="34" charset="0"/>
              </a:rPr>
              <a:t> </a:t>
            </a:r>
            <a:r>
              <a:rPr kumimoji="0" lang="en-US" altLang="zh-TW" sz="2200" dirty="0" smtClean="0">
                <a:solidFill>
                  <a:schemeClr val="bg1"/>
                </a:solidFill>
                <a:latin typeface="Calibri" pitchFamily="34" charset="0"/>
              </a:rPr>
              <a:t>Pills </a:t>
            </a:r>
            <a:r>
              <a:rPr kumimoji="0" lang="en-US" altLang="zh-TW" sz="2200" dirty="0">
                <a:solidFill>
                  <a:schemeClr val="bg1"/>
                </a:solidFill>
                <a:latin typeface="Calibri" pitchFamily="34" charset="0"/>
              </a:rPr>
              <a:t>may not completely dissolve before moving into </a:t>
            </a:r>
            <a:r>
              <a:rPr kumimoji="0" lang="en-US" altLang="zh-TW" sz="2200" dirty="0" smtClean="0">
                <a:solidFill>
                  <a:schemeClr val="bg1"/>
                </a:solidFill>
                <a:latin typeface="Calibri" pitchFamily="34" charset="0"/>
              </a:rPr>
              <a:t>	the intestinal </a:t>
            </a:r>
            <a:r>
              <a:rPr kumimoji="0" lang="en-US" altLang="zh-TW" sz="2200" dirty="0">
                <a:solidFill>
                  <a:schemeClr val="bg1"/>
                </a:solidFill>
                <a:latin typeface="Calibri" pitchFamily="34" charset="0"/>
              </a:rPr>
              <a:t>tract </a:t>
            </a:r>
          </a:p>
          <a:p>
            <a:pPr>
              <a:buFont typeface="Wingdings" pitchFamily="2" charset="2"/>
              <a:buChar char="Ø"/>
              <a:tabLst>
                <a:tab pos="274320" algn="l"/>
              </a:tabLst>
            </a:pPr>
            <a:r>
              <a:rPr kumimoji="0" lang="en-US" altLang="zh-TW" sz="2200" dirty="0">
                <a:solidFill>
                  <a:schemeClr val="bg1"/>
                </a:solidFill>
                <a:latin typeface="Calibri" pitchFamily="34" charset="0"/>
              </a:rPr>
              <a:t> Pills can get caught in the folds of the stomach </a:t>
            </a:r>
          </a:p>
          <a:p>
            <a:pPr>
              <a:buFont typeface="Wingdings" pitchFamily="2" charset="2"/>
              <a:buChar char="Ø"/>
              <a:tabLst>
                <a:tab pos="274320" algn="l"/>
              </a:tabLst>
            </a:pPr>
            <a:r>
              <a:rPr kumimoji="0" lang="en-US" altLang="zh-TW" sz="2200" dirty="0">
                <a:solidFill>
                  <a:schemeClr val="bg1"/>
                </a:solidFill>
                <a:latin typeface="Calibri" pitchFamily="34" charset="0"/>
              </a:rPr>
              <a:t> </a:t>
            </a:r>
            <a:r>
              <a:rPr kumimoji="0" lang="en-US" altLang="zh-TW" sz="2200" dirty="0" smtClean="0">
                <a:solidFill>
                  <a:schemeClr val="bg1"/>
                </a:solidFill>
                <a:latin typeface="Calibri" pitchFamily="34" charset="0"/>
              </a:rPr>
              <a:t>Pills dissolve </a:t>
            </a:r>
            <a:r>
              <a:rPr kumimoji="0" lang="en-US" altLang="zh-TW" sz="2200" dirty="0">
                <a:solidFill>
                  <a:schemeClr val="bg1"/>
                </a:solidFill>
                <a:latin typeface="Calibri" pitchFamily="34" charset="0"/>
              </a:rPr>
              <a:t>but the water taken with </a:t>
            </a:r>
            <a:r>
              <a:rPr kumimoji="0" lang="en-US" altLang="zh-TW" sz="2200" dirty="0" smtClean="0">
                <a:solidFill>
                  <a:schemeClr val="bg1"/>
                </a:solidFill>
                <a:latin typeface="Calibri" pitchFamily="34" charset="0"/>
              </a:rPr>
              <a:t>them </a:t>
            </a:r>
            <a:r>
              <a:rPr kumimoji="0" lang="en-US" altLang="zh-TW" sz="2200" dirty="0">
                <a:solidFill>
                  <a:schemeClr val="bg1"/>
                </a:solidFill>
                <a:latin typeface="Calibri" pitchFamily="34" charset="0"/>
              </a:rPr>
              <a:t>makes the </a:t>
            </a:r>
            <a:r>
              <a:rPr kumimoji="0" lang="en-US" altLang="zh-TW" sz="2200" dirty="0" smtClean="0">
                <a:solidFill>
                  <a:schemeClr val="bg1"/>
                </a:solidFill>
                <a:latin typeface="Calibri" pitchFamily="34" charset="0"/>
              </a:rPr>
              <a:t>	stomach </a:t>
            </a:r>
            <a:r>
              <a:rPr kumimoji="0" lang="en-US" altLang="zh-TW" sz="2200" dirty="0">
                <a:solidFill>
                  <a:schemeClr val="bg1"/>
                </a:solidFill>
                <a:latin typeface="Calibri" pitchFamily="34" charset="0"/>
              </a:rPr>
              <a:t>dump contents and absorption sites become </a:t>
            </a:r>
            <a:r>
              <a:rPr kumimoji="0" lang="en-US" altLang="zh-TW" sz="2200" dirty="0" smtClean="0">
                <a:solidFill>
                  <a:schemeClr val="bg1"/>
                </a:solidFill>
                <a:latin typeface="Calibri" pitchFamily="34" charset="0"/>
              </a:rPr>
              <a:t>	saturated </a:t>
            </a:r>
            <a:endParaRPr kumimoji="0" lang="en-US" altLang="zh-TW" sz="2200" dirty="0">
              <a:solidFill>
                <a:schemeClr val="bg1"/>
              </a:solidFill>
              <a:latin typeface="Calibri" pitchFamily="34" charset="0"/>
            </a:endParaRPr>
          </a:p>
          <a:p>
            <a:endParaRPr kumimoji="0" lang="zh-TW" altLang="en-US" sz="2200" dirty="0">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Rot="1" noChangeArrowheads="1"/>
          </p:cNvSpPr>
          <p:nvPr>
            <p:ph type="title"/>
          </p:nvPr>
        </p:nvSpPr>
        <p:spPr>
          <a:xfrm>
            <a:off x="304800" y="381000"/>
            <a:ext cx="7239000" cy="1143000"/>
          </a:xfrm>
        </p:spPr>
        <p:txBody>
          <a:bodyPr>
            <a:normAutofit fontScale="90000"/>
          </a:bodyPr>
          <a:lstStyle/>
          <a:p>
            <a:pPr algn="l">
              <a:defRPr/>
            </a:pPr>
            <a:r>
              <a:rPr lang="zh-TW" altLang="en-US" sz="2900" dirty="0" smtClean="0">
                <a:ea typeface="華康儷中黑" pitchFamily="49" charset="-120"/>
                <a:cs typeface="Times New Roman" pitchFamily="18" charset="0"/>
              </a:rPr>
              <a:t>選擇營養補充品時，</a:t>
            </a:r>
            <a:r>
              <a:rPr lang="en-US" altLang="zh-TW" sz="2900" dirty="0" smtClean="0">
                <a:ea typeface="華康儷中黑" pitchFamily="49" charset="-120"/>
                <a:cs typeface="Times New Roman" pitchFamily="18" charset="0"/>
              </a:rPr>
              <a:t/>
            </a:r>
            <a:br>
              <a:rPr lang="en-US" altLang="zh-TW" sz="2900" dirty="0" smtClean="0">
                <a:ea typeface="華康儷中黑" pitchFamily="49" charset="-120"/>
                <a:cs typeface="Times New Roman" pitchFamily="18" charset="0"/>
              </a:rPr>
            </a:br>
            <a:r>
              <a:rPr lang="zh-TW" altLang="en-US" sz="2900" dirty="0" smtClean="0">
                <a:ea typeface="華康儷中黑" pitchFamily="49" charset="-120"/>
                <a:cs typeface="Times New Roman" pitchFamily="18" charset="0"/>
              </a:rPr>
              <a:t>你和顧客應該考慮哪些因素？</a:t>
            </a:r>
            <a:r>
              <a:rPr lang="zh-TW" altLang="en-US" sz="3200" dirty="0" smtClean="0">
                <a:ea typeface="華康儷中黑" pitchFamily="49" charset="-120"/>
              </a:rPr>
              <a:t/>
            </a:r>
            <a:br>
              <a:rPr lang="zh-TW" altLang="en-US" sz="3200" dirty="0" smtClean="0">
                <a:ea typeface="華康儷中黑" pitchFamily="49" charset="-120"/>
              </a:rPr>
            </a:br>
            <a:r>
              <a:rPr lang="en-US" altLang="zh-TW" sz="2400" b="1" dirty="0" smtClean="0">
                <a:ea typeface="華康儷中黑" pitchFamily="49" charset="-120"/>
              </a:rPr>
              <a:t>What should you and your customers consider when choosing nutritional supplementation?</a:t>
            </a:r>
            <a:endParaRPr lang="en-US" sz="2400" dirty="0">
              <a:ea typeface="華康儷中黑" pitchFamily="49" charset="-120"/>
              <a:cs typeface="Times New Roman" pitchFamily="18" charset="0"/>
            </a:endParaRPr>
          </a:p>
        </p:txBody>
      </p:sp>
      <p:sp>
        <p:nvSpPr>
          <p:cNvPr id="14339" name="Rectangle 3"/>
          <p:cNvSpPr>
            <a:spLocks noGrp="1" noChangeArrowheads="1"/>
          </p:cNvSpPr>
          <p:nvPr>
            <p:ph idx="1"/>
          </p:nvPr>
        </p:nvSpPr>
        <p:spPr>
          <a:xfrm>
            <a:off x="381000" y="1890713"/>
            <a:ext cx="7772400" cy="2376487"/>
          </a:xfrm>
        </p:spPr>
        <p:txBody>
          <a:bodyPr/>
          <a:lstStyle/>
          <a:p>
            <a:pPr eaLnBrk="1" hangingPunct="1">
              <a:buFont typeface="Wingdings" pitchFamily="2" charset="2"/>
              <a:buChar char="Ø"/>
            </a:pPr>
            <a:r>
              <a:rPr lang="zh-TW" altLang="en-US" sz="2200" dirty="0" smtClean="0">
                <a:latin typeface="Calibri" pitchFamily="34" charset="0"/>
                <a:ea typeface="華康儷中黑" pitchFamily="49" charset="-120"/>
                <a:cs typeface="Times New Roman" pitchFamily="18" charset="0"/>
              </a:rPr>
              <a:t>高效傳輸系統（高生物利用率） </a:t>
            </a:r>
          </a:p>
          <a:p>
            <a:pPr eaLnBrk="1" hangingPunct="1">
              <a:buFont typeface="Wingdings" pitchFamily="2" charset="2"/>
              <a:buChar char="Ø"/>
            </a:pPr>
            <a:r>
              <a:rPr lang="zh-TW" altLang="en-US" sz="2200" dirty="0" smtClean="0">
                <a:latin typeface="Calibri" pitchFamily="34" charset="0"/>
                <a:ea typeface="華康儷中黑" pitchFamily="49" charset="-120"/>
                <a:cs typeface="Times New Roman" pitchFamily="18" charset="0"/>
              </a:rPr>
              <a:t>全面、成份具協同作用的配方 </a:t>
            </a:r>
          </a:p>
          <a:p>
            <a:pPr eaLnBrk="1" hangingPunct="1">
              <a:buFont typeface="Wingdings" pitchFamily="2" charset="2"/>
              <a:buChar char="Ø"/>
            </a:pPr>
            <a:r>
              <a:rPr lang="zh-TW" altLang="en-US" sz="2200" dirty="0" smtClean="0">
                <a:latin typeface="Calibri" pitchFamily="34" charset="0"/>
                <a:ea typeface="華康儷中黑" pitchFamily="49" charset="-120"/>
                <a:cs typeface="Times New Roman" pitchFamily="18" charset="0"/>
              </a:rPr>
              <a:t>味道和口感良好</a:t>
            </a:r>
            <a:endParaRPr lang="en-US" altLang="en-US" sz="2200" dirty="0" smtClean="0">
              <a:latin typeface="Calibri" pitchFamily="34" charset="0"/>
              <a:ea typeface="華康儷中黑" pitchFamily="49" charset="-120"/>
              <a:cs typeface="Times New Roman" pitchFamily="18" charset="0"/>
            </a:endParaRPr>
          </a:p>
          <a:p>
            <a:pPr eaLnBrk="1" hangingPunct="1">
              <a:buFont typeface="Wingdings" pitchFamily="2" charset="2"/>
              <a:buChar char="Ø"/>
            </a:pPr>
            <a:r>
              <a:rPr lang="zh-TW" altLang="en-US" sz="2200" dirty="0" smtClean="0">
                <a:latin typeface="Calibri" pitchFamily="34" charset="0"/>
                <a:ea typeface="華康儷中黑" pitchFamily="49" charset="-120"/>
                <a:cs typeface="Times New Roman" pitchFamily="18" charset="0"/>
              </a:rPr>
              <a:t>以科學為本</a:t>
            </a:r>
            <a:endParaRPr lang="en-US" altLang="en-US" sz="2200" dirty="0" smtClean="0">
              <a:latin typeface="Calibri" pitchFamily="34" charset="0"/>
              <a:ea typeface="華康儷中黑" pitchFamily="49" charset="-120"/>
              <a:cs typeface="Times New Roman" pitchFamily="18" charset="0"/>
            </a:endParaRPr>
          </a:p>
          <a:p>
            <a:pPr eaLnBrk="1" hangingPunct="1">
              <a:buFont typeface="Wingdings" pitchFamily="2" charset="2"/>
              <a:buChar char="Ø"/>
            </a:pPr>
            <a:r>
              <a:rPr lang="zh-TW" altLang="en-US" sz="2200" dirty="0" smtClean="0">
                <a:latin typeface="Calibri" pitchFamily="34" charset="0"/>
                <a:ea typeface="華康儷中黑" pitchFamily="49" charset="-120"/>
                <a:cs typeface="Times New Roman" pitchFamily="18" charset="0"/>
              </a:rPr>
              <a:t>高標準的品質管制</a:t>
            </a:r>
            <a:endParaRPr lang="en-US" altLang="en-US" sz="2200" dirty="0" smtClean="0">
              <a:latin typeface="Calibri" pitchFamily="34" charset="0"/>
              <a:ea typeface="華康儷中黑" pitchFamily="49" charset="-120"/>
              <a:cs typeface="Times New Roman" pitchFamily="18" charset="0"/>
            </a:endParaRPr>
          </a:p>
          <a:p>
            <a:pPr eaLnBrk="1" hangingPunct="1">
              <a:buFont typeface="Wingdings" pitchFamily="2" charset="2"/>
              <a:buChar char="Ø"/>
            </a:pPr>
            <a:r>
              <a:rPr lang="zh-TW" altLang="en-US" sz="2200" dirty="0" smtClean="0">
                <a:latin typeface="Calibri" pitchFamily="34" charset="0"/>
                <a:ea typeface="華康儷中黑" pitchFamily="49" charset="-120"/>
                <a:cs typeface="Times New Roman" pitchFamily="18" charset="0"/>
              </a:rPr>
              <a:t>適當標籤資料，包括列出注意事項與禁忌 </a:t>
            </a:r>
          </a:p>
        </p:txBody>
      </p:sp>
      <p:sp>
        <p:nvSpPr>
          <p:cNvPr id="14340" name="文字方塊 3"/>
          <p:cNvSpPr txBox="1">
            <a:spLocks noChangeArrowheads="1"/>
          </p:cNvSpPr>
          <p:nvPr/>
        </p:nvSpPr>
        <p:spPr bwMode="auto">
          <a:xfrm>
            <a:off x="375906" y="4538008"/>
            <a:ext cx="7667625" cy="1938992"/>
          </a:xfrm>
          <a:prstGeom prst="rect">
            <a:avLst/>
          </a:prstGeom>
          <a:noFill/>
          <a:ln w="9525">
            <a:noFill/>
            <a:miter lim="800000"/>
            <a:headEnd/>
            <a:tailEnd/>
          </a:ln>
        </p:spPr>
        <p:txBody>
          <a:bodyPr wrap="square">
            <a:spAutoFit/>
          </a:bodyPr>
          <a:lstStyle/>
          <a:p>
            <a:pPr>
              <a:buFont typeface="Wingdings" pitchFamily="2" charset="2"/>
              <a:buChar char="Ø"/>
            </a:pPr>
            <a:r>
              <a:rPr kumimoji="0" lang="en-US" altLang="zh-TW" sz="2000" dirty="0">
                <a:solidFill>
                  <a:schemeClr val="bg1"/>
                </a:solidFill>
                <a:latin typeface="Calibri" pitchFamily="34" charset="0"/>
                <a:ea typeface="華康儷中黑" pitchFamily="49" charset="-120"/>
              </a:rPr>
              <a:t> Efficient delivery system (good bioavailability) </a:t>
            </a:r>
          </a:p>
          <a:p>
            <a:pPr>
              <a:buFont typeface="Wingdings" pitchFamily="2" charset="2"/>
              <a:buChar char="Ø"/>
            </a:pPr>
            <a:r>
              <a:rPr kumimoji="0" lang="en-US" altLang="zh-TW" sz="2000" dirty="0">
                <a:solidFill>
                  <a:schemeClr val="bg1"/>
                </a:solidFill>
                <a:latin typeface="Calibri" pitchFamily="34" charset="0"/>
                <a:ea typeface="華康儷中黑" pitchFamily="49" charset="-120"/>
              </a:rPr>
              <a:t> Comprehensive and synergistic formulations </a:t>
            </a:r>
          </a:p>
          <a:p>
            <a:pPr>
              <a:buFont typeface="Wingdings" pitchFamily="2" charset="2"/>
              <a:buChar char="Ø"/>
            </a:pPr>
            <a:r>
              <a:rPr kumimoji="0" lang="en-US" altLang="zh-TW" sz="2000" dirty="0">
                <a:solidFill>
                  <a:schemeClr val="bg1"/>
                </a:solidFill>
                <a:latin typeface="Calibri" pitchFamily="34" charset="0"/>
                <a:ea typeface="華康儷中黑" pitchFamily="49" charset="-120"/>
              </a:rPr>
              <a:t> Taste and palatability </a:t>
            </a:r>
          </a:p>
          <a:p>
            <a:pPr>
              <a:buFont typeface="Wingdings" pitchFamily="2" charset="2"/>
              <a:buChar char="Ø"/>
            </a:pPr>
            <a:r>
              <a:rPr kumimoji="0" lang="en-US" altLang="zh-TW" sz="2000" dirty="0">
                <a:solidFill>
                  <a:schemeClr val="bg1"/>
                </a:solidFill>
                <a:latin typeface="Calibri" pitchFamily="34" charset="0"/>
                <a:ea typeface="華康儷中黑" pitchFamily="49" charset="-120"/>
              </a:rPr>
              <a:t> Scientifically based </a:t>
            </a:r>
          </a:p>
          <a:p>
            <a:pPr>
              <a:buFont typeface="Wingdings" pitchFamily="2" charset="2"/>
              <a:buChar char="Ø"/>
            </a:pPr>
            <a:r>
              <a:rPr kumimoji="0" lang="en-US" altLang="zh-TW" sz="2000" dirty="0">
                <a:solidFill>
                  <a:schemeClr val="bg1"/>
                </a:solidFill>
                <a:latin typeface="Calibri" pitchFamily="34" charset="0"/>
                <a:ea typeface="華康儷中黑" pitchFamily="49" charset="-120"/>
              </a:rPr>
              <a:t> High standards for quality control (QC) </a:t>
            </a:r>
          </a:p>
          <a:p>
            <a:pPr>
              <a:buFont typeface="Wingdings" pitchFamily="2" charset="2"/>
              <a:buChar char="Ø"/>
            </a:pPr>
            <a:r>
              <a:rPr kumimoji="0" lang="en-US" altLang="zh-TW" sz="2000" dirty="0">
                <a:solidFill>
                  <a:schemeClr val="bg1"/>
                </a:solidFill>
                <a:latin typeface="Calibri" pitchFamily="34" charset="0"/>
                <a:ea typeface="華康儷中黑" pitchFamily="49" charset="-120"/>
              </a:rPr>
              <a:t> Good label information including warnings </a:t>
            </a:r>
            <a:r>
              <a:rPr kumimoji="0" lang="en-US" altLang="zh-TW" sz="2000" dirty="0" smtClean="0">
                <a:solidFill>
                  <a:schemeClr val="bg1"/>
                </a:solidFill>
                <a:latin typeface="Calibri" pitchFamily="34" charset="0"/>
                <a:ea typeface="華康儷中黑" pitchFamily="49" charset="-120"/>
              </a:rPr>
              <a:t>and contraindications</a:t>
            </a:r>
            <a:endParaRPr kumimoji="0" lang="zh-TW" altLang="en-US" sz="2000" dirty="0">
              <a:latin typeface="Calibri" pitchFamily="34" charset="0"/>
              <a:ea typeface="華康儷中黑" pitchFamily="49" charset="-1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Rot="1" noChangeArrowheads="1"/>
          </p:cNvSpPr>
          <p:nvPr>
            <p:ph type="title"/>
          </p:nvPr>
        </p:nvSpPr>
        <p:spPr>
          <a:xfrm>
            <a:off x="304800" y="76200"/>
            <a:ext cx="7772400" cy="1143000"/>
          </a:xfrm>
        </p:spPr>
        <p:txBody>
          <a:bodyPr>
            <a:normAutofit/>
          </a:bodyPr>
          <a:lstStyle/>
          <a:p>
            <a:pPr algn="l">
              <a:defRPr/>
            </a:pPr>
            <a:r>
              <a:rPr lang="zh-TW" altLang="en-US" sz="3200" dirty="0" smtClean="0">
                <a:ea typeface="華康儷中黑" pitchFamily="49" charset="-120"/>
              </a:rPr>
              <a:t>傳輸與生物利用率</a:t>
            </a:r>
            <a:r>
              <a:rPr lang="en-US" altLang="zh-TW" sz="3000" dirty="0" smtClean="0">
                <a:ea typeface="華康儷中黑" pitchFamily="49" charset="-120"/>
              </a:rPr>
              <a:t/>
            </a:r>
            <a:br>
              <a:rPr lang="en-US" altLang="zh-TW" sz="3000" dirty="0" smtClean="0">
                <a:ea typeface="華康儷中黑" pitchFamily="49" charset="-120"/>
              </a:rPr>
            </a:br>
            <a:r>
              <a:rPr lang="en-US" altLang="zh-TW" sz="2800" dirty="0" smtClean="0">
                <a:ea typeface="華康儷中黑" pitchFamily="49" charset="-120"/>
              </a:rPr>
              <a:t>Delivery &amp; Bioavailability</a:t>
            </a:r>
            <a:endParaRPr lang="en-US" sz="2800" dirty="0">
              <a:ea typeface="華康儷中黑" pitchFamily="49" charset="-120"/>
              <a:cs typeface="Times New Roman" pitchFamily="18" charset="0"/>
            </a:endParaRPr>
          </a:p>
        </p:txBody>
      </p:sp>
      <p:sp>
        <p:nvSpPr>
          <p:cNvPr id="15363" name="Rectangle 3"/>
          <p:cNvSpPr>
            <a:spLocks noGrp="1" noChangeArrowheads="1"/>
          </p:cNvSpPr>
          <p:nvPr>
            <p:ph idx="1"/>
          </p:nvPr>
        </p:nvSpPr>
        <p:spPr>
          <a:xfrm>
            <a:off x="381000" y="1056167"/>
            <a:ext cx="8101013" cy="2500312"/>
          </a:xfrm>
        </p:spPr>
        <p:txBody>
          <a:bodyPr/>
          <a:lstStyle/>
          <a:p>
            <a:pPr lvl="1" eaLnBrk="1" hangingPunct="1">
              <a:lnSpc>
                <a:spcPct val="90000"/>
              </a:lnSpc>
              <a:buFont typeface="Tahoma" pitchFamily="34" charset="0"/>
              <a:buNone/>
            </a:pPr>
            <a:endParaRPr lang="en-US" altLang="zh-TW" sz="1400" dirty="0" smtClean="0">
              <a:latin typeface="Calibri" pitchFamily="34" charset="0"/>
              <a:ea typeface="華康儷中黑" pitchFamily="49" charset="-120"/>
              <a:cs typeface="Times New Roman" pitchFamily="18" charset="0"/>
            </a:endParaRPr>
          </a:p>
          <a:p>
            <a:pPr eaLnBrk="1" hangingPunct="1">
              <a:lnSpc>
                <a:spcPct val="90000"/>
              </a:lnSpc>
              <a:buFont typeface="Wingdings" pitchFamily="2" charset="2"/>
              <a:buChar char="Ø"/>
            </a:pPr>
            <a:r>
              <a:rPr lang="zh-TW" altLang="en-US" sz="2400" dirty="0" smtClean="0">
                <a:latin typeface="Calibri" pitchFamily="34" charset="0"/>
                <a:ea typeface="華康儷中黑" pitchFamily="49" charset="-120"/>
                <a:cs typeface="Times New Roman" pitchFamily="18" charset="0"/>
              </a:rPr>
              <a:t>傳輸系統相當重要：</a:t>
            </a:r>
            <a:endParaRPr lang="en-US" altLang="en-US" sz="2400" dirty="0" smtClean="0">
              <a:latin typeface="Calibri" pitchFamily="34" charset="0"/>
              <a:ea typeface="華康儷中黑" pitchFamily="49" charset="-120"/>
              <a:cs typeface="Times New Roman" pitchFamily="18" charset="0"/>
            </a:endParaRPr>
          </a:p>
          <a:p>
            <a:pPr lvl="1"/>
            <a:r>
              <a:rPr lang="zh-TW" altLang="en-US" sz="2200" dirty="0" smtClean="0">
                <a:latin typeface="Calibri" pitchFamily="34" charset="0"/>
                <a:ea typeface="華康儷中黑" pitchFamily="49" charset="-120"/>
                <a:cs typeface="Times New Roman" pitchFamily="18" charset="0"/>
              </a:rPr>
              <a:t>等壓吸收 </a:t>
            </a:r>
            <a:r>
              <a:rPr lang="en-US" altLang="en-US" sz="2200" dirty="0" smtClean="0">
                <a:latin typeface="Calibri" pitchFamily="34" charset="0"/>
                <a:ea typeface="華康儷中黑" pitchFamily="49" charset="-120"/>
                <a:cs typeface="Times New Roman" pitchFamily="18" charset="0"/>
              </a:rPr>
              <a:t>&gt; </a:t>
            </a:r>
            <a:r>
              <a:rPr lang="zh-TW" altLang="en-US" sz="2200" dirty="0" smtClean="0">
                <a:latin typeface="Calibri" pitchFamily="34" charset="0"/>
                <a:ea typeface="華康儷中黑" pitchFamily="49" charset="-120"/>
                <a:cs typeface="Times New Roman" pitchFamily="18" charset="0"/>
              </a:rPr>
              <a:t>膠囊</a:t>
            </a:r>
            <a:r>
              <a:rPr lang="en-US" altLang="en-US" sz="2200" dirty="0" smtClean="0">
                <a:latin typeface="Calibri" pitchFamily="34" charset="0"/>
                <a:ea typeface="華康儷中黑" pitchFamily="49" charset="-120"/>
                <a:cs typeface="Times New Roman" pitchFamily="18" charset="0"/>
              </a:rPr>
              <a:t> &gt; </a:t>
            </a:r>
            <a:r>
              <a:rPr lang="zh-TW" altLang="en-US" sz="2200" dirty="0" smtClean="0">
                <a:latin typeface="Calibri" pitchFamily="34" charset="0"/>
                <a:ea typeface="華康儷中黑" pitchFamily="49" charset="-120"/>
                <a:cs typeface="Times New Roman" pitchFamily="18" charset="0"/>
              </a:rPr>
              <a:t>藥丸</a:t>
            </a:r>
            <a:r>
              <a:rPr lang="en-US" altLang="en-US" sz="2200" dirty="0" smtClean="0">
                <a:latin typeface="Calibri" pitchFamily="34" charset="0"/>
                <a:ea typeface="華康儷中黑" pitchFamily="49" charset="-120"/>
                <a:cs typeface="Times New Roman" pitchFamily="18" charset="0"/>
              </a:rPr>
              <a:t>/</a:t>
            </a:r>
            <a:r>
              <a:rPr lang="zh-TW" altLang="en-US" sz="2200" dirty="0" smtClean="0">
                <a:latin typeface="Calibri" pitchFamily="34" charset="0"/>
                <a:ea typeface="華康儷中黑" pitchFamily="49" charset="-120"/>
                <a:cs typeface="Times New Roman" pitchFamily="18" charset="0"/>
              </a:rPr>
              <a:t>藥片</a:t>
            </a:r>
            <a:endParaRPr lang="en-US" altLang="en-US" sz="2200" dirty="0" smtClean="0">
              <a:latin typeface="Calibri" pitchFamily="34" charset="0"/>
              <a:ea typeface="華康儷中黑" pitchFamily="49" charset="-120"/>
              <a:cs typeface="Times New Roman" pitchFamily="18" charset="0"/>
            </a:endParaRPr>
          </a:p>
          <a:p>
            <a:pPr lvl="1" eaLnBrk="1" hangingPunct="1">
              <a:lnSpc>
                <a:spcPct val="90000"/>
              </a:lnSpc>
            </a:pPr>
            <a:r>
              <a:rPr lang="zh-TW" altLang="en-US" sz="2200" dirty="0" smtClean="0">
                <a:latin typeface="Calibri" pitchFamily="34" charset="0"/>
                <a:ea typeface="華康儷中黑" pitchFamily="49" charset="-120"/>
                <a:cs typeface="Times New Roman" pitchFamily="18" charset="0"/>
              </a:rPr>
              <a:t>添加劑與增量劑導致吸收率下降</a:t>
            </a:r>
            <a:endParaRPr lang="en-US" sz="2200" dirty="0" smtClean="0">
              <a:latin typeface="Calibri" pitchFamily="34" charset="0"/>
              <a:ea typeface="華康儷中黑" pitchFamily="49" charset="-120"/>
              <a:cs typeface="Times New Roman" pitchFamily="18" charset="0"/>
            </a:endParaRPr>
          </a:p>
          <a:p>
            <a:pPr lvl="1" eaLnBrk="1" hangingPunct="1">
              <a:lnSpc>
                <a:spcPct val="90000"/>
              </a:lnSpc>
            </a:pPr>
            <a:r>
              <a:rPr lang="zh-TW" altLang="en-US" sz="2200" dirty="0" smtClean="0">
                <a:latin typeface="Calibri" pitchFamily="34" charset="0"/>
                <a:ea typeface="華康儷中黑" pitchFamily="49" charset="-120"/>
                <a:cs typeface="Times New Roman" pitchFamily="18" charset="0"/>
              </a:rPr>
              <a:t>膠囊與藥丸常常需要依賴胃酸</a:t>
            </a:r>
            <a:endParaRPr lang="en-US" sz="2200" dirty="0" smtClean="0">
              <a:latin typeface="Calibri" pitchFamily="34" charset="0"/>
              <a:ea typeface="華康儷中黑" pitchFamily="49" charset="-120"/>
              <a:cs typeface="Times New Roman" pitchFamily="18" charset="0"/>
            </a:endParaRPr>
          </a:p>
          <a:p>
            <a:pPr eaLnBrk="1" hangingPunct="1">
              <a:lnSpc>
                <a:spcPct val="90000"/>
              </a:lnSpc>
              <a:buFont typeface="Wingdings" pitchFamily="2" charset="2"/>
              <a:buChar char="Ø"/>
            </a:pPr>
            <a:r>
              <a:rPr lang="zh-TW" altLang="en-US" sz="2400" dirty="0" smtClean="0">
                <a:latin typeface="Calibri" pitchFamily="34" charset="0"/>
                <a:ea typeface="華康儷中黑" pitchFamily="49" charset="-120"/>
                <a:cs typeface="Times New Roman" pitchFamily="18" charset="0"/>
              </a:rPr>
              <a:t>生物利用率是甚麼？</a:t>
            </a:r>
            <a:endParaRPr lang="en-US" sz="2400" dirty="0" smtClean="0">
              <a:latin typeface="Calibri" pitchFamily="34" charset="0"/>
              <a:ea typeface="華康儷中黑" pitchFamily="49" charset="-120"/>
              <a:cs typeface="Times New Roman" pitchFamily="18" charset="0"/>
            </a:endParaRPr>
          </a:p>
          <a:p>
            <a:pPr lvl="1" eaLnBrk="1" hangingPunct="1">
              <a:lnSpc>
                <a:spcPct val="90000"/>
              </a:lnSpc>
            </a:pPr>
            <a:r>
              <a:rPr lang="zh-TW" altLang="en-US" sz="2200" dirty="0" smtClean="0">
                <a:latin typeface="Calibri" pitchFamily="34" charset="0"/>
                <a:ea typeface="華康儷中黑" pitchFamily="49" charset="-120"/>
                <a:cs typeface="Times New Roman" pitchFamily="18" charset="0"/>
              </a:rPr>
              <a:t>反映身體可以吸收並且利用營養素的量</a:t>
            </a:r>
            <a:endParaRPr lang="en-US" sz="2200" dirty="0" smtClean="0">
              <a:latin typeface="Calibri" pitchFamily="34" charset="0"/>
              <a:ea typeface="華康儷中黑" pitchFamily="49" charset="-120"/>
              <a:cs typeface="Times New Roman" pitchFamily="18" charset="0"/>
            </a:endParaRPr>
          </a:p>
          <a:p>
            <a:pPr lvl="1" eaLnBrk="1" hangingPunct="1">
              <a:lnSpc>
                <a:spcPct val="90000"/>
              </a:lnSpc>
            </a:pPr>
            <a:r>
              <a:rPr lang="zh-TW" altLang="en-US" sz="2200" dirty="0" smtClean="0">
                <a:latin typeface="Calibri" pitchFamily="34" charset="0"/>
                <a:ea typeface="華康儷中黑" pitchFamily="49" charset="-120"/>
                <a:cs typeface="Times New Roman" pitchFamily="18" charset="0"/>
              </a:rPr>
              <a:t>受傳輸系統與配方（如氨基酸螯合配方）影響</a:t>
            </a:r>
            <a:endParaRPr lang="en-US" altLang="en-US" sz="2200" dirty="0" smtClean="0">
              <a:latin typeface="Calibri" pitchFamily="34" charset="0"/>
              <a:ea typeface="華康儷中黑" pitchFamily="49" charset="-120"/>
              <a:cs typeface="Times New Roman" pitchFamily="18" charset="0"/>
            </a:endParaRPr>
          </a:p>
        </p:txBody>
      </p:sp>
      <p:sp>
        <p:nvSpPr>
          <p:cNvPr id="15364" name="文字方塊 3"/>
          <p:cNvSpPr txBox="1">
            <a:spLocks noChangeArrowheads="1"/>
          </p:cNvSpPr>
          <p:nvPr/>
        </p:nvSpPr>
        <p:spPr bwMode="auto">
          <a:xfrm>
            <a:off x="414338" y="4125433"/>
            <a:ext cx="7205662" cy="2769989"/>
          </a:xfrm>
          <a:prstGeom prst="rect">
            <a:avLst/>
          </a:prstGeom>
          <a:noFill/>
          <a:ln w="9525">
            <a:noFill/>
            <a:miter lim="800000"/>
            <a:headEnd/>
            <a:tailEnd/>
          </a:ln>
        </p:spPr>
        <p:txBody>
          <a:bodyPr wrap="square">
            <a:spAutoFit/>
          </a:bodyPr>
          <a:lstStyle/>
          <a:p>
            <a:pPr>
              <a:buFont typeface="Wingdings" pitchFamily="2" charset="2"/>
              <a:buChar char="Ø"/>
            </a:pPr>
            <a:r>
              <a:rPr kumimoji="0" lang="zh-TW" altLang="en-US" dirty="0">
                <a:solidFill>
                  <a:schemeClr val="bg1"/>
                </a:solidFill>
                <a:latin typeface="Calibri" pitchFamily="34" charset="0"/>
                <a:ea typeface="華康儷中黑" pitchFamily="49" charset="-120"/>
              </a:rPr>
              <a:t> </a:t>
            </a:r>
            <a:r>
              <a:rPr kumimoji="0" lang="en-US" altLang="zh-TW" sz="2400" dirty="0">
                <a:solidFill>
                  <a:schemeClr val="bg1"/>
                </a:solidFill>
                <a:latin typeface="Calibri" pitchFamily="34" charset="0"/>
                <a:ea typeface="華康儷中黑" pitchFamily="49" charset="-120"/>
              </a:rPr>
              <a:t>Delivery system is very important: </a:t>
            </a:r>
          </a:p>
          <a:p>
            <a:pPr lvl="1">
              <a:buFont typeface="Arial" pitchFamily="34" charset="0"/>
              <a:buChar char="•"/>
            </a:pPr>
            <a:r>
              <a:rPr kumimoji="0" lang="zh-TW" altLang="en-US" dirty="0">
                <a:solidFill>
                  <a:schemeClr val="bg1"/>
                </a:solidFill>
                <a:latin typeface="Calibri" pitchFamily="34" charset="0"/>
                <a:ea typeface="華康儷中黑" pitchFamily="49" charset="-120"/>
              </a:rPr>
              <a:t>  </a:t>
            </a:r>
            <a:r>
              <a:rPr kumimoji="0" lang="en-US" altLang="zh-TW" dirty="0">
                <a:solidFill>
                  <a:schemeClr val="bg1"/>
                </a:solidFill>
                <a:latin typeface="Calibri" pitchFamily="34" charset="0"/>
                <a:ea typeface="華康儷中黑" pitchFamily="49" charset="-120"/>
              </a:rPr>
              <a:t>Isotonic &gt; capsules &gt; pills/tablets </a:t>
            </a:r>
          </a:p>
          <a:p>
            <a:pPr lvl="1">
              <a:buFont typeface="Arial" pitchFamily="34" charset="0"/>
              <a:buChar char="•"/>
            </a:pPr>
            <a:r>
              <a:rPr kumimoji="0" lang="zh-TW" altLang="en-US" dirty="0">
                <a:solidFill>
                  <a:schemeClr val="bg1"/>
                </a:solidFill>
                <a:latin typeface="Calibri" pitchFamily="34" charset="0"/>
                <a:ea typeface="華康儷中黑" pitchFamily="49" charset="-120"/>
              </a:rPr>
              <a:t>  </a:t>
            </a:r>
            <a:r>
              <a:rPr kumimoji="0" lang="en-US" altLang="zh-TW" dirty="0">
                <a:solidFill>
                  <a:schemeClr val="bg1"/>
                </a:solidFill>
                <a:latin typeface="Calibri" pitchFamily="34" charset="0"/>
                <a:ea typeface="華康儷中黑" pitchFamily="49" charset="-120"/>
              </a:rPr>
              <a:t>Binders and fillers can decrease absorption </a:t>
            </a:r>
          </a:p>
          <a:p>
            <a:pPr lvl="1">
              <a:buFont typeface="Arial" pitchFamily="34" charset="0"/>
              <a:buChar char="•"/>
            </a:pPr>
            <a:r>
              <a:rPr kumimoji="0" lang="zh-TW" altLang="en-US" dirty="0">
                <a:solidFill>
                  <a:schemeClr val="bg1"/>
                </a:solidFill>
                <a:latin typeface="Calibri" pitchFamily="34" charset="0"/>
                <a:ea typeface="華康儷中黑" pitchFamily="49" charset="-120"/>
              </a:rPr>
              <a:t>  </a:t>
            </a:r>
            <a:r>
              <a:rPr kumimoji="0" lang="en-US" altLang="zh-TW" dirty="0">
                <a:solidFill>
                  <a:schemeClr val="bg1"/>
                </a:solidFill>
                <a:latin typeface="Calibri" pitchFamily="34" charset="0"/>
                <a:ea typeface="華康儷中黑" pitchFamily="49" charset="-120"/>
              </a:rPr>
              <a:t>Capsules and pills often rely on stomach acid </a:t>
            </a:r>
          </a:p>
          <a:p>
            <a:pPr>
              <a:buFont typeface="Wingdings" pitchFamily="2" charset="2"/>
              <a:buChar char="Ø"/>
            </a:pPr>
            <a:r>
              <a:rPr kumimoji="0" lang="zh-TW" altLang="en-US" dirty="0">
                <a:solidFill>
                  <a:schemeClr val="bg1"/>
                </a:solidFill>
                <a:latin typeface="Calibri" pitchFamily="34" charset="0"/>
                <a:ea typeface="華康儷中黑" pitchFamily="49" charset="-120"/>
              </a:rPr>
              <a:t> </a:t>
            </a:r>
            <a:r>
              <a:rPr kumimoji="0" lang="en-US" altLang="zh-TW" sz="2400" dirty="0">
                <a:solidFill>
                  <a:schemeClr val="bg1"/>
                </a:solidFill>
                <a:latin typeface="Calibri" pitchFamily="34" charset="0"/>
                <a:ea typeface="華康儷中黑" pitchFamily="49" charset="-120"/>
              </a:rPr>
              <a:t>What is bioavailability? </a:t>
            </a:r>
          </a:p>
          <a:p>
            <a:pPr lvl="1">
              <a:buFont typeface="Arial" pitchFamily="34" charset="0"/>
              <a:buChar char="•"/>
            </a:pPr>
            <a:r>
              <a:rPr kumimoji="0" lang="zh-TW" altLang="en-US" dirty="0">
                <a:solidFill>
                  <a:schemeClr val="bg1"/>
                </a:solidFill>
                <a:latin typeface="Calibri" pitchFamily="34" charset="0"/>
                <a:ea typeface="華康儷中黑" pitchFamily="49" charset="-120"/>
              </a:rPr>
              <a:t>  </a:t>
            </a:r>
            <a:r>
              <a:rPr kumimoji="0" lang="en-US" altLang="zh-TW" dirty="0">
                <a:solidFill>
                  <a:schemeClr val="bg1"/>
                </a:solidFill>
                <a:latin typeface="Calibri" pitchFamily="34" charset="0"/>
                <a:ea typeface="華康儷中黑" pitchFamily="49" charset="-120"/>
              </a:rPr>
              <a:t>Reflects the amount of nutrient your body can absorb and utilize </a:t>
            </a:r>
          </a:p>
          <a:p>
            <a:pPr lvl="1">
              <a:buFont typeface="Arial" pitchFamily="34" charset="0"/>
              <a:buChar char="•"/>
              <a:tabLst>
                <a:tab pos="91440" algn="l"/>
                <a:tab pos="182880" algn="l"/>
                <a:tab pos="274320" algn="l"/>
              </a:tabLst>
            </a:pPr>
            <a:r>
              <a:rPr kumimoji="0" lang="zh-TW" altLang="en-US" dirty="0">
                <a:solidFill>
                  <a:schemeClr val="bg1"/>
                </a:solidFill>
                <a:latin typeface="Calibri" pitchFamily="34" charset="0"/>
                <a:ea typeface="華康儷中黑" pitchFamily="49" charset="-120"/>
              </a:rPr>
              <a:t>  </a:t>
            </a:r>
            <a:r>
              <a:rPr kumimoji="0" lang="en-US" altLang="zh-TW" dirty="0">
                <a:solidFill>
                  <a:schemeClr val="bg1"/>
                </a:solidFill>
                <a:latin typeface="Calibri" pitchFamily="34" charset="0"/>
                <a:ea typeface="華康儷中黑" pitchFamily="49" charset="-120"/>
              </a:rPr>
              <a:t>Dependent on the delivery system and the formulation (e.g. amino </a:t>
            </a:r>
            <a:r>
              <a:rPr kumimoji="0" lang="en-US" altLang="zh-TW" dirty="0" smtClean="0">
                <a:solidFill>
                  <a:schemeClr val="bg1"/>
                </a:solidFill>
                <a:latin typeface="Calibri" pitchFamily="34" charset="0"/>
                <a:ea typeface="華康儷中黑" pitchFamily="49" charset="-120"/>
              </a:rPr>
              <a:t>	acid </a:t>
            </a:r>
            <a:r>
              <a:rPr kumimoji="0" lang="en-US" altLang="zh-TW" dirty="0" err="1">
                <a:solidFill>
                  <a:schemeClr val="bg1"/>
                </a:solidFill>
                <a:latin typeface="Calibri" pitchFamily="34" charset="0"/>
                <a:ea typeface="華康儷中黑" pitchFamily="49" charset="-120"/>
              </a:rPr>
              <a:t>chelate</a:t>
            </a:r>
            <a:r>
              <a:rPr kumimoji="0" lang="en-US" altLang="zh-TW" dirty="0">
                <a:solidFill>
                  <a:schemeClr val="bg1"/>
                </a:solidFill>
                <a:latin typeface="Calibri" pitchFamily="34" charset="0"/>
                <a:ea typeface="華康儷中黑" pitchFamily="49" charset="-120"/>
              </a:rPr>
              <a:t>) </a:t>
            </a:r>
          </a:p>
          <a:p>
            <a:endParaRPr kumimoji="0" lang="zh-TW" altLang="en-US" dirty="0">
              <a:solidFill>
                <a:schemeClr val="bg1"/>
              </a:solidFill>
              <a:latin typeface="Calibri" pitchFamily="34" charset="0"/>
              <a:ea typeface="華康儷中黑" pitchFamily="49" charset="-12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UBP_Template20120514_Final">
  <a:themeElements>
    <a:clrScheme name="UBP Colors">
      <a:dk1>
        <a:srgbClr val="DDDEDD"/>
      </a:dk1>
      <a:lt1>
        <a:srgbClr val="FFFFFF"/>
      </a:lt1>
      <a:dk2>
        <a:srgbClr val="1F497D"/>
      </a:dk2>
      <a:lt2>
        <a:srgbClr val="EEECE1"/>
      </a:lt2>
      <a:accent1>
        <a:srgbClr val="BC3521"/>
      </a:accent1>
      <a:accent2>
        <a:srgbClr val="7AAE31"/>
      </a:accent2>
      <a:accent3>
        <a:srgbClr val="008FAB"/>
      </a:accent3>
      <a:accent4>
        <a:srgbClr val="00203F"/>
      </a:accent4>
      <a:accent5>
        <a:srgbClr val="1C8EA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r">
          <a:defRPr sz="3600" b="1" dirty="0" smtClean="0">
            <a:solidFill>
              <a:srgbClr val="139FC9"/>
            </a:solidFill>
            <a:latin typeface="Arial"/>
            <a:cs typeface="Arial"/>
          </a:defRPr>
        </a:defPPr>
      </a:lstStyle>
    </a:tx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lumns">
  <a:themeElements>
    <a:clrScheme name="Custom 1">
      <a:dk1>
        <a:srgbClr val="FFFFFF"/>
      </a:dk1>
      <a:lt1>
        <a:srgbClr val="FFFFFF"/>
      </a:lt1>
      <a:dk2>
        <a:srgbClr val="FFFFF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Columns 1">
        <a:dk1>
          <a:srgbClr val="000066"/>
        </a:dk1>
        <a:lt1>
          <a:srgbClr val="FFFFFF"/>
        </a:lt1>
        <a:dk2>
          <a:srgbClr val="5E6DA4"/>
        </a:dk2>
        <a:lt2>
          <a:srgbClr val="FFFFFF"/>
        </a:lt2>
        <a:accent1>
          <a:srgbClr val="6666FF"/>
        </a:accent1>
        <a:accent2>
          <a:srgbClr val="9999FF"/>
        </a:accent2>
        <a:accent3>
          <a:srgbClr val="B6BAC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Columns 2">
        <a:dk1>
          <a:srgbClr val="003366"/>
        </a:dk1>
        <a:lt1>
          <a:srgbClr val="FFFFFF"/>
        </a:lt1>
        <a:dk2>
          <a:srgbClr val="5E6DA4"/>
        </a:dk2>
        <a:lt2>
          <a:srgbClr val="FFFFFF"/>
        </a:lt2>
        <a:accent1>
          <a:srgbClr val="9966FF"/>
        </a:accent1>
        <a:accent2>
          <a:srgbClr val="00CC66"/>
        </a:accent2>
        <a:accent3>
          <a:srgbClr val="B6BACF"/>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Columns 3">
        <a:dk1>
          <a:srgbClr val="000000"/>
        </a:dk1>
        <a:lt1>
          <a:srgbClr val="FFFFFF"/>
        </a:lt1>
        <a:dk2>
          <a:srgbClr val="5E6DA4"/>
        </a:dk2>
        <a:lt2>
          <a:srgbClr val="FFFFFF"/>
        </a:lt2>
        <a:accent1>
          <a:srgbClr val="FF6600"/>
        </a:accent1>
        <a:accent2>
          <a:srgbClr val="FFCC00"/>
        </a:accent2>
        <a:accent3>
          <a:srgbClr val="B6BACF"/>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1015</TotalTime>
  <Words>2166</Words>
  <Application>Microsoft Office PowerPoint</Application>
  <PresentationFormat>On-screen Show (4:3)</PresentationFormat>
  <Paragraphs>216</Paragraphs>
  <Slides>20</Slides>
  <Notes>8</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Office Theme</vt:lpstr>
      <vt:lpstr>NewUBP_Template20120514_Final</vt:lpstr>
      <vt:lpstr>1_Custom Design</vt:lpstr>
      <vt:lpstr>Columns</vt:lpstr>
      <vt:lpstr>Slide 1</vt:lpstr>
      <vt:lpstr>Slide 2</vt:lpstr>
      <vt:lpstr>科學為本 vs.「偽科學」 Science-Based vs. “Junk Science” </vt:lpstr>
      <vt:lpstr>科學為本 vs.「偽科學」  Science-Based vs. “Junk Science” </vt:lpstr>
      <vt:lpstr>科學為本 vs.「偽科學」  Science-Based vs. “Junk Science” </vt:lpstr>
      <vt:lpstr>Slide 6</vt:lpstr>
      <vt:lpstr>藥丸在傳輸上的缺點 Disadvantages of Pill Delivery</vt:lpstr>
      <vt:lpstr>選擇營養補充品時， 你和顧客應該考慮哪些因素？ What should you and your customers consider when choosing nutritional supplementation?</vt:lpstr>
      <vt:lpstr>傳輸與生物利用率 Delivery &amp; Bioavailability</vt:lpstr>
      <vt:lpstr> Isotonix®配方促進快速、受控的營養傳輸  Isotonix® is Formulated for Fast, Controlled Delivery of Nutrients</vt:lpstr>
      <vt:lpstr>何謂等滲壓(isotonic)? What does isotonic mean?</vt:lpstr>
      <vt:lpstr>Isotonix®－最卓越的營養補充品之一  One of the Best Supplements</vt:lpstr>
      <vt:lpstr>Slide 13</vt:lpstr>
      <vt:lpstr>碧容健®  About Pycnogenol® </vt:lpstr>
      <vt:lpstr>Isotonix OPC-3® 的吸收率 Isotonix OPC-3® Absorption</vt:lpstr>
      <vt:lpstr>結果 The Results</vt:lpstr>
      <vt:lpstr>Slide 17</vt:lpstr>
      <vt:lpstr>Slide 18</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emmyy</dc:creator>
  <cp:lastModifiedBy>tracyn</cp:lastModifiedBy>
  <cp:revision>66</cp:revision>
  <dcterms:created xsi:type="dcterms:W3CDTF">2013-04-16T14:25:13Z</dcterms:created>
  <dcterms:modified xsi:type="dcterms:W3CDTF">2013-10-25T02:07:23Z</dcterms:modified>
</cp:coreProperties>
</file>